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2.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Lato" panose="020F0502020204030203" pitchFamily="34" charset="0"/>
      <p:regular r:id="rId20"/>
      <p:bold r:id="rId21"/>
      <p:italic r:id="rId22"/>
      <p:boldItalic r:id="rId23"/>
    </p:embeddedFon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gH11ylkRc/txIDuK6L1ZNaoEb4j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lin Kronander" initials="" lastIdx="1" clrIdx="0"/>
  <p:cmAuthor id="1" name="Dimitrios Bampalikis"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p:restoredTop sz="88500"/>
  </p:normalViewPr>
  <p:slideViewPr>
    <p:cSldViewPr snapToGrid="0">
      <p:cViewPr varScale="1">
        <p:scale>
          <a:sx n="218" d="100"/>
          <a:sy n="218" d="100"/>
        </p:scale>
        <p:origin x="200" y="328"/>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3-04-17T12:37:21.864" idx="1">
    <p:pos x="6000" y="0"/>
    <p:text>Add a QR code for nbis.se</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vOE1TJU"/>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5-29T12:28:50.476" idx="1">
    <p:pos x="1222" y="2219"/>
    <p:text>Maybe remove the link since it is the same as the QR code?</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rJnQyI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nbis.se/event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 name="Google Shape;2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3" name="Google Shape;2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Find out more information and apply for support at our website, nbis.se/support (Note! Link might change with new website)</a:t>
            </a:r>
            <a:endParaRPr/>
          </a:p>
        </p:txBody>
      </p:sp>
      <p:sp>
        <p:nvSpPr>
          <p:cNvPr id="174" name="Google Shape;174;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In addition to Support, NBIS also develops a lot of infrastructure. </a:t>
            </a:r>
            <a:endParaRPr/>
          </a:p>
        </p:txBody>
      </p:sp>
      <p:sp>
        <p:nvSpPr>
          <p:cNvPr id="186" name="Google Shape;18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4bbb582a65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24bbb582a65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FAIR = We can assist in providing guidelines and tools for increasing data Findability, Accessibility, Interoperability, and Reusability</a:t>
            </a:r>
            <a:br>
              <a:rPr lang="en"/>
            </a:br>
            <a:br>
              <a:rPr lang="en"/>
            </a:br>
            <a:r>
              <a:rPr lang="en"/>
              <a:t>NBIS Data management team offers hands-on support, tools and guidelines throughout the data life cycle for, for example:</a:t>
            </a:r>
            <a:br>
              <a:rPr lang="en"/>
            </a:br>
            <a:r>
              <a:rPr lang="en"/>
              <a:t>- Selecting suitable repositories for different data types</a:t>
            </a:r>
            <a:endParaRPr/>
          </a:p>
          <a:p>
            <a:pPr marL="0" lvl="0" indent="0" algn="l" rtl="0">
              <a:lnSpc>
                <a:spcPct val="100000"/>
              </a:lnSpc>
              <a:spcBef>
                <a:spcPts val="0"/>
              </a:spcBef>
              <a:spcAft>
                <a:spcPts val="0"/>
              </a:spcAft>
              <a:buNone/>
            </a:pPr>
            <a:r>
              <a:rPr lang="en"/>
              <a:t>- Publishing data in repositories</a:t>
            </a:r>
            <a:br>
              <a:rPr lang="en"/>
            </a:br>
            <a:r>
              <a:rPr lang="en"/>
              <a:t>- Writing data management plans</a:t>
            </a:r>
            <a:endParaRPr/>
          </a:p>
          <a:p>
            <a:pPr marL="457200" lvl="0" indent="-298450" algn="l" rtl="0">
              <a:lnSpc>
                <a:spcPct val="100000"/>
              </a:lnSpc>
              <a:spcBef>
                <a:spcPts val="0"/>
              </a:spcBef>
              <a:spcAft>
                <a:spcPts val="0"/>
              </a:spcAft>
              <a:buSzPts val="1100"/>
              <a:buChar char="-"/>
            </a:pPr>
            <a:r>
              <a:rPr lang="en"/>
              <a:t>How to use the Data Stewardship Wizard platform</a:t>
            </a:r>
            <a:endParaRPr/>
          </a:p>
          <a:p>
            <a:pPr marL="457200" lvl="0" indent="-298450" algn="l" rtl="0">
              <a:lnSpc>
                <a:spcPct val="100000"/>
              </a:lnSpc>
              <a:spcBef>
                <a:spcPts val="0"/>
              </a:spcBef>
              <a:spcAft>
                <a:spcPts val="0"/>
              </a:spcAft>
              <a:buSzPts val="1100"/>
              <a:buChar char="-"/>
            </a:pPr>
            <a:r>
              <a:rPr lang="en"/>
              <a:t>Review and improve existing data management plans</a:t>
            </a:r>
            <a:endParaRPr/>
          </a:p>
          <a:p>
            <a:pPr marL="0" lvl="0" indent="0" algn="l" rtl="0">
              <a:lnSpc>
                <a:spcPct val="100000"/>
              </a:lnSpc>
              <a:spcBef>
                <a:spcPts val="0"/>
              </a:spcBef>
              <a:spcAft>
                <a:spcPts val="0"/>
              </a:spcAft>
              <a:buNone/>
            </a:pPr>
            <a:r>
              <a:rPr lang="en"/>
              <a:t>- Advice and/or hands-on for data transfers</a:t>
            </a:r>
            <a:endParaRPr/>
          </a:p>
          <a:p>
            <a:pPr marL="0" lvl="0" indent="0" algn="l" rtl="0">
              <a:lnSpc>
                <a:spcPct val="100000"/>
              </a:lnSpc>
              <a:spcBef>
                <a:spcPts val="0"/>
              </a:spcBef>
              <a:spcAft>
                <a:spcPts val="0"/>
              </a:spcAft>
              <a:buNone/>
            </a:pPr>
            <a:br>
              <a:rPr lang="en"/>
            </a:br>
            <a:r>
              <a:rPr lang="en"/>
              <a:t>You can find guidelines, links to training material and resources as well as support at SciLifeLab RDM guidelines, or join NBIS weekly drop-in for personal advice. Once a month there is a RDM-specific drop-in with a mini-lecture called “meet a data steward” which also has a 45 min Q&amp;A session for individual advice.</a:t>
            </a:r>
            <a:endParaRPr/>
          </a:p>
        </p:txBody>
      </p:sp>
      <p:sp>
        <p:nvSpPr>
          <p:cNvPr id="205" name="Google Shape;205;g24bbb582a65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(The courses and advisory program are explained in the next slides - Briefly mention them and move to next slides)</a:t>
            </a:r>
            <a:endParaRPr/>
          </a:p>
        </p:txBody>
      </p:sp>
      <p:sp>
        <p:nvSpPr>
          <p:cNvPr id="220" name="Google Shape;220;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34" name="Google Shape;234;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The advisory program is a good opportunity for PhD students to have a personal bioinformatics mentor for 2 years. The program includes monthly meetings with the advisor and 2 grand meetings where all students in the program join together with their advisors and PhD supervisors. </a:t>
            </a:r>
            <a:endParaRPr/>
          </a:p>
        </p:txBody>
      </p:sp>
      <p:sp>
        <p:nvSpPr>
          <p:cNvPr id="248" name="Google Shape;24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(Add QR code to TeSS and Elixir page too?)</a:t>
            </a: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ELIXIR is a European life sciences infrastructure, bringing together scientists from 23 countries and over 250 research institutes.</a:t>
            </a:r>
            <a:endParaRPr/>
          </a:p>
          <a:p>
            <a:pPr marL="0" lvl="0" indent="0" algn="l" rtl="0">
              <a:lnSpc>
                <a:spcPct val="100000"/>
              </a:lnSpc>
              <a:spcBef>
                <a:spcPts val="0"/>
              </a:spcBef>
              <a:spcAft>
                <a:spcPts val="0"/>
              </a:spcAft>
              <a:buSzPts val="1100"/>
              <a:buNone/>
            </a:pPr>
            <a:r>
              <a:rPr lang="en"/>
              <a:t>NBIS is the coordinator of the Swedish node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ELIXIR coordinates and develops life science resources across Europe so that researchers can more easily find, analyse and share data, exchange expertise, and implement best practices. This makes it possible for them to gain greater insights into how living organisms work.</a:t>
            </a:r>
            <a:endParaRPr/>
          </a:p>
        </p:txBody>
      </p:sp>
      <p:sp>
        <p:nvSpPr>
          <p:cNvPr id="261" name="Google Shape;26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74" name="Google Shape;274;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 name="Google Shape;2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Char char="-"/>
            </a:pPr>
            <a:r>
              <a:rPr lang="en"/>
              <a:t>National Bioinformatics Infrastructure Sweden (NBIS, https://nbis.se/) is a distributed Research Infrastructure located across 6 different sites in Sweden.</a:t>
            </a:r>
            <a:endParaRPr/>
          </a:p>
          <a:p>
            <a:pPr marL="457200" lvl="0" indent="-298450" algn="l" rtl="0">
              <a:lnSpc>
                <a:spcPct val="100000"/>
              </a:lnSpc>
              <a:spcBef>
                <a:spcPts val="0"/>
              </a:spcBef>
              <a:spcAft>
                <a:spcPts val="0"/>
              </a:spcAft>
              <a:buSzPts val="1100"/>
              <a:buChar char="-"/>
            </a:pPr>
            <a:r>
              <a:rPr lang="en"/>
              <a:t>Distributed staff-scientists in teams such as Cell &amp; Molecular Biology, Evolution &amp; Biodiversity, Health &amp; Clinical, Microbiology, Immunology &amp; Structural Biology, Bioimaging Informatics, Systems development, AIDA (Analytic Imaging Diagnostic Arena) Data Hub, SCoRe (NBIS support for computational resources), Data management.</a:t>
            </a:r>
            <a:endParaRPr/>
          </a:p>
          <a:p>
            <a:pPr marL="457200" lvl="0" indent="-298450" algn="l" rtl="0">
              <a:lnSpc>
                <a:spcPct val="100000"/>
              </a:lnSpc>
              <a:spcBef>
                <a:spcPts val="0"/>
              </a:spcBef>
              <a:spcAft>
                <a:spcPts val="0"/>
              </a:spcAft>
              <a:buSzPts val="1100"/>
              <a:buChar char="-"/>
            </a:pPr>
            <a:r>
              <a:rPr lang="en"/>
              <a:t>Expertise in e.g. proteomics, genomics, systems development, Artificial Intelligence, Machine Learning, data management, metabolomics, systems biology, data sharing (AIDA Data Hub)… [tailor what you say to your audience]</a:t>
            </a:r>
            <a:endParaRPr/>
          </a:p>
          <a:p>
            <a:pPr marL="457200" lvl="0" indent="-298450" algn="l" rtl="0">
              <a:lnSpc>
                <a:spcPct val="100000"/>
              </a:lnSpc>
              <a:spcBef>
                <a:spcPts val="0"/>
              </a:spcBef>
              <a:spcAft>
                <a:spcPts val="0"/>
              </a:spcAft>
              <a:buSzPts val="1100"/>
              <a:buChar char="-"/>
            </a:pPr>
            <a:endParaRPr/>
          </a:p>
        </p:txBody>
      </p:sp>
      <p:sp>
        <p:nvSpPr>
          <p:cNvPr id="30" name="Google Shape;3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Char char="-"/>
            </a:pPr>
            <a:r>
              <a:rPr lang="en"/>
              <a:t>3 main activities</a:t>
            </a:r>
            <a:endParaRPr/>
          </a:p>
          <a:p>
            <a:pPr marL="457200" lvl="0" indent="-298450" algn="l" rtl="0">
              <a:lnSpc>
                <a:spcPct val="100000"/>
              </a:lnSpc>
              <a:spcBef>
                <a:spcPts val="0"/>
              </a:spcBef>
              <a:spcAft>
                <a:spcPts val="0"/>
              </a:spcAft>
              <a:buSzPts val="1100"/>
              <a:buChar char="-"/>
            </a:pPr>
            <a:r>
              <a:rPr lang="en"/>
              <a:t>Support is the biggest part of what we do (50% Support, 30% Infrastructure, 20% Training)</a:t>
            </a:r>
            <a:endParaRPr/>
          </a:p>
        </p:txBody>
      </p:sp>
      <p:sp>
        <p:nvSpPr>
          <p:cNvPr id="61" name="Google Shape;6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 name="Google Shape;76;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Char char="-"/>
            </a:pPr>
            <a:r>
              <a:rPr lang="en"/>
              <a:t>It would be great for the research to involve NBIS already in the beginning with Study Design</a:t>
            </a:r>
            <a:endParaRPr/>
          </a:p>
          <a:p>
            <a:pPr marL="457200" lvl="0" indent="-298450" algn="l" rtl="0">
              <a:lnSpc>
                <a:spcPct val="100000"/>
              </a:lnSpc>
              <a:spcBef>
                <a:spcPts val="0"/>
              </a:spcBef>
              <a:spcAft>
                <a:spcPts val="0"/>
              </a:spcAft>
              <a:buSzPts val="1100"/>
              <a:buChar char="-"/>
            </a:pPr>
            <a:r>
              <a:rPr lang="en"/>
              <a:t>Involved since the beginning to make sure </a:t>
            </a:r>
            <a:endParaRPr/>
          </a:p>
          <a:p>
            <a:pPr marL="914400" lvl="1" indent="-298450" algn="l" rtl="0">
              <a:lnSpc>
                <a:spcPct val="100000"/>
              </a:lnSpc>
              <a:spcBef>
                <a:spcPts val="0"/>
              </a:spcBef>
              <a:spcAft>
                <a:spcPts val="0"/>
              </a:spcAft>
              <a:buSzPts val="1100"/>
              <a:buChar char="-"/>
            </a:pPr>
            <a:r>
              <a:rPr lang="en"/>
              <a:t>the data is powered enough to answer the research questions</a:t>
            </a:r>
            <a:endParaRPr/>
          </a:p>
          <a:p>
            <a:pPr marL="914400" lvl="1" indent="-298450" algn="l" rtl="0">
              <a:lnSpc>
                <a:spcPct val="100000"/>
              </a:lnSpc>
              <a:spcBef>
                <a:spcPts val="0"/>
              </a:spcBef>
              <a:spcAft>
                <a:spcPts val="0"/>
              </a:spcAft>
              <a:buSzPts val="1100"/>
              <a:buChar char="-"/>
            </a:pPr>
            <a:r>
              <a:rPr lang="en"/>
              <a:t>the study design is optimised for downstream data analysis</a:t>
            </a:r>
            <a:endParaRPr/>
          </a:p>
          <a:p>
            <a:pPr marL="914400" lvl="1" indent="-298450" algn="l" rtl="0">
              <a:lnSpc>
                <a:spcPct val="100000"/>
              </a:lnSpc>
              <a:spcBef>
                <a:spcPts val="0"/>
              </a:spcBef>
              <a:spcAft>
                <a:spcPts val="0"/>
              </a:spcAft>
              <a:buSzPts val="1100"/>
              <a:buChar char="-"/>
            </a:pPr>
            <a:r>
              <a:rPr lang="en"/>
              <a:t>the data management planning</a:t>
            </a:r>
            <a:endParaRPr/>
          </a:p>
          <a:p>
            <a:pPr marL="457200" lvl="0" indent="-298450" algn="l" rtl="0">
              <a:lnSpc>
                <a:spcPct val="100000"/>
              </a:lnSpc>
              <a:spcBef>
                <a:spcPts val="0"/>
              </a:spcBef>
              <a:spcAft>
                <a:spcPts val="0"/>
              </a:spcAft>
              <a:buSzPts val="1100"/>
              <a:buChar char="-"/>
            </a:pPr>
            <a:r>
              <a:rPr lang="en"/>
              <a:t>Other platforms generate the data and then we (NBIS) can help with the actual analysis of the project and publication of the research outputs</a:t>
            </a:r>
            <a:endParaRPr/>
          </a:p>
        </p:txBody>
      </p:sp>
      <p:sp>
        <p:nvSpPr>
          <p:cNvPr id="77" name="Google Shape;77;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Different types of support available in NBIS, ranging from a drop-in questions session to a full partner project, up to 5 years of 50% FTE</a:t>
            </a:r>
            <a:endParaRPr/>
          </a:p>
          <a:p>
            <a:pPr marL="0" lvl="0" indent="0" algn="l" rtl="0">
              <a:lnSpc>
                <a:spcPct val="100000"/>
              </a:lnSpc>
              <a:spcBef>
                <a:spcPts val="0"/>
              </a:spcBef>
              <a:spcAft>
                <a:spcPts val="0"/>
              </a:spcAft>
              <a:buSzPts val="1100"/>
              <a:buNone/>
            </a:pPr>
            <a:r>
              <a:rPr lang="en"/>
              <a:t>(No need to read the sliide, the information is contained in the next slides)</a:t>
            </a:r>
            <a:endParaRPr/>
          </a:p>
        </p:txBody>
      </p:sp>
      <p:sp>
        <p:nvSpPr>
          <p:cNvPr id="102" name="Google Shape;10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Talk about dropins and consultations (as two separate things)</a:t>
            </a:r>
            <a:endParaRPr/>
          </a:p>
          <a:p>
            <a:pPr marL="457200" lvl="0" indent="-298450" algn="l" rtl="0">
              <a:lnSpc>
                <a:spcPct val="100000"/>
              </a:lnSpc>
              <a:spcBef>
                <a:spcPts val="0"/>
              </a:spcBef>
              <a:spcAft>
                <a:spcPts val="0"/>
              </a:spcAft>
              <a:buSzPts val="1100"/>
              <a:buChar char="-"/>
            </a:pPr>
            <a:r>
              <a:rPr lang="en"/>
              <a:t>The consultations are up to 3 hours for free - No hands on work</a:t>
            </a:r>
            <a:endParaRPr/>
          </a:p>
          <a:p>
            <a:pPr marL="457200" lvl="0" indent="-298450" algn="l" rtl="0">
              <a:lnSpc>
                <a:spcPct val="100000"/>
              </a:lnSpc>
              <a:spcBef>
                <a:spcPts val="0"/>
              </a:spcBef>
              <a:spcAft>
                <a:spcPts val="0"/>
              </a:spcAft>
              <a:buSzPts val="1100"/>
              <a:buChar char="-"/>
            </a:pPr>
            <a:r>
              <a:rPr lang="en"/>
              <a:t>Any type of bioinformatics question can be brought to the drop-in. The person responsible for the drop-in will try to find the suitable expert for the question</a:t>
            </a:r>
            <a:endParaRPr/>
          </a:p>
          <a:p>
            <a:pPr marL="0" lvl="0" indent="0" algn="l" rtl="0">
              <a:lnSpc>
                <a:spcPct val="100000"/>
              </a:lnSpc>
              <a:spcBef>
                <a:spcPts val="0"/>
              </a:spcBef>
              <a:spcAft>
                <a:spcPts val="0"/>
              </a:spcAft>
              <a:buSzPts val="1100"/>
              <a:buNone/>
            </a:pPr>
            <a:r>
              <a:rPr lang="en"/>
              <a:t>** Possibly add QR code to drop-in zoom link or </a:t>
            </a:r>
            <a:r>
              <a:rPr lang="en" u="sng">
                <a:solidFill>
                  <a:schemeClr val="hlink"/>
                </a:solidFill>
                <a:hlinkClick r:id="rId3"/>
              </a:rPr>
              <a:t>https://nbis.se/events/</a:t>
            </a:r>
            <a:endParaRPr/>
          </a:p>
          <a:p>
            <a:pPr marL="0" lvl="0" indent="0" algn="l" rtl="0">
              <a:lnSpc>
                <a:spcPct val="100000"/>
              </a:lnSpc>
              <a:spcBef>
                <a:spcPts val="0"/>
              </a:spcBef>
              <a:spcAft>
                <a:spcPts val="0"/>
              </a:spcAft>
              <a:buSzPts val="1100"/>
              <a:buNone/>
            </a:pPr>
            <a:r>
              <a:rPr lang="en"/>
              <a:t>** Add information about consultations</a:t>
            </a:r>
            <a:endParaRPr/>
          </a:p>
        </p:txBody>
      </p:sp>
      <p:sp>
        <p:nvSpPr>
          <p:cNvPr id="121" name="Google Shape;121;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About 30 staff</a:t>
            </a:r>
            <a:endParaRPr/>
          </a:p>
          <a:p>
            <a:pPr marL="0" lvl="0" indent="0" algn="l" rtl="0">
              <a:lnSpc>
                <a:spcPct val="100000"/>
              </a:lnSpc>
              <a:spcBef>
                <a:spcPts val="0"/>
              </a:spcBef>
              <a:spcAft>
                <a:spcPts val="0"/>
              </a:spcAft>
              <a:buSzPts val="1100"/>
              <a:buNone/>
            </a:pPr>
            <a:r>
              <a:rPr lang="en"/>
              <a:t>(Note: the fee is for the actual hours of work, can be less than what the contract says)</a:t>
            </a:r>
            <a:endParaRPr/>
          </a:p>
        </p:txBody>
      </p:sp>
      <p:sp>
        <p:nvSpPr>
          <p:cNvPr id="135" name="Google Shape;135;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About 30 staff</a:t>
            </a:r>
            <a:endParaRPr/>
          </a:p>
          <a:p>
            <a:pPr marL="0" lvl="0" indent="0" algn="l" rtl="0">
              <a:lnSpc>
                <a:spcPct val="100000"/>
              </a:lnSpc>
              <a:spcBef>
                <a:spcPts val="0"/>
              </a:spcBef>
              <a:spcAft>
                <a:spcPts val="0"/>
              </a:spcAft>
              <a:buSzPts val="1100"/>
              <a:buNone/>
            </a:pPr>
            <a:r>
              <a:rPr lang="en"/>
              <a:t>Next deadline: X/Y</a:t>
            </a:r>
            <a:endParaRPr/>
          </a:p>
        </p:txBody>
      </p:sp>
      <p:sp>
        <p:nvSpPr>
          <p:cNvPr id="152" name="Google Shape;152;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bb92f6f1e_1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Notes:</a:t>
            </a:r>
            <a:endParaRPr/>
          </a:p>
          <a:p>
            <a:pPr marL="254000" lvl="0" indent="-254000" algn="l" rtl="0">
              <a:lnSpc>
                <a:spcPct val="90000"/>
              </a:lnSpc>
              <a:spcBef>
                <a:spcPts val="800"/>
              </a:spcBef>
              <a:spcAft>
                <a:spcPts val="0"/>
              </a:spcAft>
              <a:buClr>
                <a:schemeClr val="dk1"/>
              </a:buClr>
              <a:buSzPts val="1400"/>
              <a:buChar char="•"/>
            </a:pPr>
            <a:r>
              <a:rPr lang="en" sz="1400">
                <a:solidFill>
                  <a:schemeClr val="dk1"/>
                </a:solidFill>
              </a:rPr>
              <a:t>Preferably discussed and agreed before a project applies for funding from a funding agency</a:t>
            </a:r>
            <a:endParaRPr>
              <a:solidFill>
                <a:schemeClr val="dk1"/>
              </a:solidFill>
            </a:endParaRPr>
          </a:p>
          <a:p>
            <a:pPr marL="596900" lvl="1" indent="-254000" algn="l" rtl="0">
              <a:lnSpc>
                <a:spcPct val="90000"/>
              </a:lnSpc>
              <a:spcBef>
                <a:spcPts val="400"/>
              </a:spcBef>
              <a:spcAft>
                <a:spcPts val="0"/>
              </a:spcAft>
              <a:buClr>
                <a:schemeClr val="dk1"/>
              </a:buClr>
              <a:buSzPts val="1200"/>
              <a:buChar char="•"/>
            </a:pPr>
            <a:r>
              <a:rPr lang="en" sz="1200">
                <a:solidFill>
                  <a:schemeClr val="dk1"/>
                </a:solidFill>
              </a:rPr>
              <a:t>NBIS salary costs specified in the proposed budget</a:t>
            </a:r>
            <a:endParaRPr>
              <a:solidFill>
                <a:schemeClr val="dk1"/>
              </a:solidFill>
            </a:endParaRPr>
          </a:p>
          <a:p>
            <a:pPr marL="596900" lvl="1" indent="-254000" algn="l" rtl="0">
              <a:lnSpc>
                <a:spcPct val="90000"/>
              </a:lnSpc>
              <a:spcBef>
                <a:spcPts val="400"/>
              </a:spcBef>
              <a:spcAft>
                <a:spcPts val="0"/>
              </a:spcAft>
              <a:buClr>
                <a:schemeClr val="dk1"/>
              </a:buClr>
              <a:buSzPts val="1200"/>
              <a:buChar char="•"/>
            </a:pPr>
            <a:r>
              <a:rPr lang="en" sz="1200">
                <a:solidFill>
                  <a:schemeClr val="dk1"/>
                </a:solidFill>
              </a:rPr>
              <a:t>Possibly with NBIS as a co-applicant in the proposal, if applicable</a:t>
            </a:r>
            <a:endParaRPr>
              <a:solidFill>
                <a:schemeClr val="dk1"/>
              </a:solidFill>
            </a:endParaRPr>
          </a:p>
        </p:txBody>
      </p:sp>
      <p:sp>
        <p:nvSpPr>
          <p:cNvPr id="162" name="Google Shape;162;g24bb92f6f1e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_without our host unis" type="title">
  <p:cSld name="TITLE">
    <p:spTree>
      <p:nvGrpSpPr>
        <p:cNvPr id="1" name="Shape 8"/>
        <p:cNvGrpSpPr/>
        <p:nvPr/>
      </p:nvGrpSpPr>
      <p:grpSpPr>
        <a:xfrm>
          <a:off x="0" y="0"/>
          <a:ext cx="0" cy="0"/>
          <a:chOff x="0" y="0"/>
          <a:chExt cx="0" cy="0"/>
        </a:xfrm>
      </p:grpSpPr>
      <p:sp>
        <p:nvSpPr>
          <p:cNvPr id="9" name="Google Shape;9;p30"/>
          <p:cNvSpPr txBox="1">
            <a:spLocks noGrp="1"/>
          </p:cNvSpPr>
          <p:nvPr>
            <p:ph type="ctrTitle"/>
          </p:nvPr>
        </p:nvSpPr>
        <p:spPr>
          <a:xfrm>
            <a:off x="1143000" y="1200150"/>
            <a:ext cx="6858000" cy="14325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rgbClr val="171616"/>
              </a:buClr>
              <a:buSzPts val="3000"/>
              <a:buFont typeface="Arial"/>
              <a:buNone/>
              <a:defRPr sz="3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 name="Google Shape;10;p30"/>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rgbClr val="757070"/>
              </a:buClr>
              <a:buSzPts val="1800"/>
              <a:buNone/>
              <a:defRPr sz="1800">
                <a:solidFill>
                  <a:srgbClr val="757070"/>
                </a:solidFill>
              </a:defRPr>
            </a:lvl1pPr>
            <a:lvl2pPr lvl="1" algn="ctr">
              <a:lnSpc>
                <a:spcPct val="90000"/>
              </a:lnSpc>
              <a:spcBef>
                <a:spcPts val="400"/>
              </a:spcBef>
              <a:spcAft>
                <a:spcPts val="0"/>
              </a:spcAft>
              <a:buClr>
                <a:srgbClr val="171616"/>
              </a:buClr>
              <a:buSzPts val="1500"/>
              <a:buNone/>
              <a:defRPr sz="1500"/>
            </a:lvl2pPr>
            <a:lvl3pPr lvl="2" algn="ctr">
              <a:lnSpc>
                <a:spcPct val="90000"/>
              </a:lnSpc>
              <a:spcBef>
                <a:spcPts val="400"/>
              </a:spcBef>
              <a:spcAft>
                <a:spcPts val="0"/>
              </a:spcAft>
              <a:buClr>
                <a:srgbClr val="171616"/>
              </a:buClr>
              <a:buSzPts val="1400"/>
              <a:buNone/>
              <a:defRPr sz="1400"/>
            </a:lvl3pPr>
            <a:lvl4pPr lvl="3" algn="ctr">
              <a:lnSpc>
                <a:spcPct val="90000"/>
              </a:lnSpc>
              <a:spcBef>
                <a:spcPts val="400"/>
              </a:spcBef>
              <a:spcAft>
                <a:spcPts val="0"/>
              </a:spcAft>
              <a:buClr>
                <a:srgbClr val="171616"/>
              </a:buClr>
              <a:buSzPts val="1200"/>
              <a:buNone/>
              <a:defRPr sz="1200"/>
            </a:lvl4pPr>
            <a:lvl5pPr lvl="4" algn="ctr">
              <a:lnSpc>
                <a:spcPct val="90000"/>
              </a:lnSpc>
              <a:spcBef>
                <a:spcPts val="400"/>
              </a:spcBef>
              <a:spcAft>
                <a:spcPts val="0"/>
              </a:spcAft>
              <a:buClr>
                <a:srgbClr val="171616"/>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11" name="Google Shape;11;p30" descr="A close up of a logo&#10;&#10;Description automatically generated"/>
          <p:cNvPicPr preferRelativeResize="0"/>
          <p:nvPr/>
        </p:nvPicPr>
        <p:blipFill rotWithShape="1">
          <a:blip r:embed="rId2">
            <a:alphaModFix/>
          </a:blip>
          <a:srcRect/>
          <a:stretch/>
        </p:blipFill>
        <p:spPr>
          <a:xfrm>
            <a:off x="6134576" y="128462"/>
            <a:ext cx="2704148" cy="587570"/>
          </a:xfrm>
          <a:prstGeom prst="rect">
            <a:avLst/>
          </a:prstGeom>
          <a:noFill/>
          <a:ln>
            <a:noFill/>
          </a:ln>
        </p:spPr>
      </p:pic>
      <p:cxnSp>
        <p:nvCxnSpPr>
          <p:cNvPr id="12" name="Google Shape;12;p30"/>
          <p:cNvCxnSpPr/>
          <p:nvPr/>
        </p:nvCxnSpPr>
        <p:spPr>
          <a:xfrm rot="10800000">
            <a:off x="0" y="5108777"/>
            <a:ext cx="9144000" cy="0"/>
          </a:xfrm>
          <a:prstGeom prst="straightConnector1">
            <a:avLst/>
          </a:prstGeom>
          <a:noFill/>
          <a:ln w="101600" cap="flat" cmpd="sng">
            <a:solidFill>
              <a:schemeClr val="accent1"/>
            </a:solidFill>
            <a:prstDash val="solid"/>
            <a:miter lim="800000"/>
            <a:headEnd type="none" w="sm" len="sm"/>
            <a:tailEnd type="none" w="sm" len="sm"/>
          </a:ln>
        </p:spPr>
      </p:cxnSp>
      <p:pic>
        <p:nvPicPr>
          <p:cNvPr id="13" name="Google Shape;13;p30"/>
          <p:cNvPicPr preferRelativeResize="0"/>
          <p:nvPr/>
        </p:nvPicPr>
        <p:blipFill rotWithShape="1">
          <a:blip r:embed="rId3">
            <a:alphaModFix/>
          </a:blip>
          <a:srcRect/>
          <a:stretch/>
        </p:blipFill>
        <p:spPr>
          <a:xfrm>
            <a:off x="145471" y="128462"/>
            <a:ext cx="1414611" cy="75485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_no bulletpoints">
  <p:cSld name="One column_no bulletpoints">
    <p:spTree>
      <p:nvGrpSpPr>
        <p:cNvPr id="1" name="Shape 14"/>
        <p:cNvGrpSpPr/>
        <p:nvPr/>
      </p:nvGrpSpPr>
      <p:grpSpPr>
        <a:xfrm>
          <a:off x="0" y="0"/>
          <a:ext cx="0" cy="0"/>
          <a:chOff x="0" y="0"/>
          <a:chExt cx="0" cy="0"/>
        </a:xfrm>
      </p:grpSpPr>
      <p:sp>
        <p:nvSpPr>
          <p:cNvPr id="15" name="Google Shape;15;p31"/>
          <p:cNvSpPr txBox="1">
            <a:spLocks noGrp="1"/>
          </p:cNvSpPr>
          <p:nvPr>
            <p:ph type="body" idx="1"/>
          </p:nvPr>
        </p:nvSpPr>
        <p:spPr>
          <a:xfrm>
            <a:off x="323407" y="800973"/>
            <a:ext cx="8497200" cy="38268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171616"/>
              </a:buClr>
              <a:buSzPts val="1500"/>
              <a:buNone/>
              <a:defRPr sz="1500"/>
            </a:lvl1pPr>
            <a:lvl2pPr marL="914400" lvl="1" indent="-228600" algn="l">
              <a:lnSpc>
                <a:spcPct val="90000"/>
              </a:lnSpc>
              <a:spcBef>
                <a:spcPts val="400"/>
              </a:spcBef>
              <a:spcAft>
                <a:spcPts val="0"/>
              </a:spcAft>
              <a:buClr>
                <a:srgbClr val="171616"/>
              </a:buClr>
              <a:buSzPts val="1200"/>
              <a:buNone/>
              <a:defRPr/>
            </a:lvl2pPr>
            <a:lvl3pPr marL="1371600" lvl="2" indent="-228600" algn="l">
              <a:lnSpc>
                <a:spcPct val="90000"/>
              </a:lnSpc>
              <a:spcBef>
                <a:spcPts val="400"/>
              </a:spcBef>
              <a:spcAft>
                <a:spcPts val="0"/>
              </a:spcAft>
              <a:buClr>
                <a:srgbClr val="171616"/>
              </a:buClr>
              <a:buSzPts val="1100"/>
              <a:buNone/>
              <a:defRPr/>
            </a:lvl3pPr>
            <a:lvl4pPr marL="1828800" lvl="3" indent="-228600" algn="l">
              <a:lnSpc>
                <a:spcPct val="90000"/>
              </a:lnSpc>
              <a:spcBef>
                <a:spcPts val="400"/>
              </a:spcBef>
              <a:spcAft>
                <a:spcPts val="0"/>
              </a:spcAft>
              <a:buClr>
                <a:srgbClr val="171616"/>
              </a:buClr>
              <a:buSzPts val="1100"/>
              <a:buNone/>
              <a:defRPr/>
            </a:lvl4pPr>
            <a:lvl5pPr marL="2286000" lvl="4" indent="-228600" algn="l">
              <a:lnSpc>
                <a:spcPct val="90000"/>
              </a:lnSpc>
              <a:spcBef>
                <a:spcPts val="400"/>
              </a:spcBef>
              <a:spcAft>
                <a:spcPts val="0"/>
              </a:spcAft>
              <a:buClr>
                <a:srgbClr val="171616"/>
              </a:buClr>
              <a:buSzPts val="11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 name="Google Shape;16;p31"/>
          <p:cNvSpPr txBox="1">
            <a:spLocks noGrp="1"/>
          </p:cNvSpPr>
          <p:nvPr>
            <p:ph type="title"/>
          </p:nvPr>
        </p:nvSpPr>
        <p:spPr>
          <a:xfrm>
            <a:off x="323407" y="240992"/>
            <a:ext cx="8497200" cy="409500"/>
          </a:xfrm>
          <a:prstGeom prst="rect">
            <a:avLst/>
          </a:prstGeom>
          <a:noFill/>
          <a:ln>
            <a:noFill/>
          </a:ln>
        </p:spPr>
        <p:txBody>
          <a:bodyPr spcFirstLastPara="1" wrap="square" lIns="68575" tIns="34275" rIns="68575" bIns="35100" anchor="ctr" anchorCtr="0">
            <a:normAutofit/>
          </a:bodyPr>
          <a:lstStyle>
            <a:lvl1pPr lvl="0" algn="ctr">
              <a:lnSpc>
                <a:spcPct val="90000"/>
              </a:lnSpc>
              <a:spcBef>
                <a:spcPts val="0"/>
              </a:spcBef>
              <a:spcAft>
                <a:spcPts val="0"/>
              </a:spcAft>
              <a:buClr>
                <a:srgbClr val="171616"/>
              </a:buClr>
              <a:buSzPts val="30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17" name="Google Shape;17;p31" descr="A picture containing light&#10;&#10;Description automatically generated"/>
          <p:cNvPicPr preferRelativeResize="0"/>
          <p:nvPr/>
        </p:nvPicPr>
        <p:blipFill rotWithShape="1">
          <a:blip r:embed="rId2">
            <a:alphaModFix/>
          </a:blip>
          <a:srcRect/>
          <a:stretch/>
        </p:blipFill>
        <p:spPr>
          <a:xfrm>
            <a:off x="8656317" y="4703614"/>
            <a:ext cx="379186" cy="358578"/>
          </a:xfrm>
          <a:prstGeom prst="rect">
            <a:avLst/>
          </a:prstGeom>
          <a:noFill/>
          <a:ln>
            <a:noFill/>
          </a:ln>
        </p:spPr>
      </p:pic>
      <p:cxnSp>
        <p:nvCxnSpPr>
          <p:cNvPr id="18" name="Google Shape;18;p31"/>
          <p:cNvCxnSpPr/>
          <p:nvPr/>
        </p:nvCxnSpPr>
        <p:spPr>
          <a:xfrm>
            <a:off x="323407" y="661361"/>
            <a:ext cx="8497200" cy="0"/>
          </a:xfrm>
          <a:prstGeom prst="straightConnector1">
            <a:avLst/>
          </a:prstGeom>
          <a:noFill/>
          <a:ln w="12700" cap="flat" cmpd="sng">
            <a:solidFill>
              <a:schemeClr val="accent1"/>
            </a:solidFill>
            <a:prstDash val="solid"/>
            <a:miter lim="800000"/>
            <a:headEnd type="none" w="sm" len="sm"/>
            <a:tailEnd type="none" w="sm" len="sm"/>
          </a:ln>
        </p:spPr>
      </p:cxnSp>
      <p:pic>
        <p:nvPicPr>
          <p:cNvPr id="19" name="Google Shape;19;p31"/>
          <p:cNvPicPr preferRelativeResize="0"/>
          <p:nvPr/>
        </p:nvPicPr>
        <p:blipFill rotWithShape="1">
          <a:blip r:embed="rId3">
            <a:alphaModFix/>
          </a:blip>
          <a:srcRect/>
          <a:stretch/>
        </p:blipFill>
        <p:spPr>
          <a:xfrm>
            <a:off x="108497" y="4703612"/>
            <a:ext cx="972281" cy="35857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9"/>
          <p:cNvSpPr txBox="1">
            <a:spLocks noGrp="1"/>
          </p:cNvSpPr>
          <p:nvPr>
            <p:ph type="title"/>
          </p:nvPr>
        </p:nvSpPr>
        <p:spPr>
          <a:xfrm>
            <a:off x="1892460" y="273844"/>
            <a:ext cx="4944000" cy="994200"/>
          </a:xfrm>
          <a:prstGeom prst="rect">
            <a:avLst/>
          </a:prstGeom>
          <a:noFill/>
          <a:ln>
            <a:noFill/>
          </a:ln>
        </p:spPr>
        <p:txBody>
          <a:bodyPr spcFirstLastPara="1" wrap="square" lIns="68575" tIns="34275" rIns="68575" bIns="34275" anchor="ctr" anchorCtr="0">
            <a:normAutofit/>
          </a:bodyPr>
          <a:lstStyle>
            <a:lvl1pPr marR="0" lvl="0" algn="ctr" rtl="0">
              <a:lnSpc>
                <a:spcPct val="90000"/>
              </a:lnSpc>
              <a:spcBef>
                <a:spcPts val="0"/>
              </a:spcBef>
              <a:spcAft>
                <a:spcPts val="0"/>
              </a:spcAft>
              <a:buClr>
                <a:srgbClr val="171616"/>
              </a:buClr>
              <a:buSzPts val="3000"/>
              <a:buFont typeface="Arial"/>
              <a:buNone/>
              <a:defRPr sz="3000" b="1" i="0" u="none" strike="noStrike" cap="none">
                <a:solidFill>
                  <a:srgbClr val="171616"/>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29"/>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23850" algn="l" rtl="0">
              <a:lnSpc>
                <a:spcPct val="90000"/>
              </a:lnSpc>
              <a:spcBef>
                <a:spcPts val="800"/>
              </a:spcBef>
              <a:spcAft>
                <a:spcPts val="0"/>
              </a:spcAft>
              <a:buClr>
                <a:srgbClr val="171616"/>
              </a:buClr>
              <a:buSzPts val="1500"/>
              <a:buFont typeface="Arial"/>
              <a:buChar char="•"/>
              <a:defRPr sz="1500" b="0" i="0" u="none" strike="noStrike" cap="none">
                <a:solidFill>
                  <a:srgbClr val="171616"/>
                </a:solidFill>
                <a:latin typeface="Arial"/>
                <a:ea typeface="Arial"/>
                <a:cs typeface="Arial"/>
                <a:sym typeface="Arial"/>
              </a:defRPr>
            </a:lvl1pPr>
            <a:lvl2pPr marL="914400" marR="0" lvl="1" indent="-304800" algn="l" rtl="0">
              <a:lnSpc>
                <a:spcPct val="90000"/>
              </a:lnSpc>
              <a:spcBef>
                <a:spcPts val="400"/>
              </a:spcBef>
              <a:spcAft>
                <a:spcPts val="0"/>
              </a:spcAft>
              <a:buClr>
                <a:srgbClr val="171616"/>
              </a:buClr>
              <a:buSzPts val="1200"/>
              <a:buFont typeface="Arial"/>
              <a:buChar char="•"/>
              <a:defRPr sz="1200" b="0" i="0" u="none" strike="noStrike" cap="none">
                <a:solidFill>
                  <a:srgbClr val="171616"/>
                </a:solidFill>
                <a:latin typeface="Arial"/>
                <a:ea typeface="Arial"/>
                <a:cs typeface="Arial"/>
                <a:sym typeface="Arial"/>
              </a:defRPr>
            </a:lvl2pPr>
            <a:lvl3pPr marL="1371600" marR="0" lvl="2" indent="-298450" algn="l" rtl="0">
              <a:lnSpc>
                <a:spcPct val="90000"/>
              </a:lnSpc>
              <a:spcBef>
                <a:spcPts val="400"/>
              </a:spcBef>
              <a:spcAft>
                <a:spcPts val="0"/>
              </a:spcAft>
              <a:buClr>
                <a:srgbClr val="171616"/>
              </a:buClr>
              <a:buSzPts val="1100"/>
              <a:buFont typeface="Arial"/>
              <a:buChar char="•"/>
              <a:defRPr sz="1100" b="0" i="0" u="none" strike="noStrike" cap="none">
                <a:solidFill>
                  <a:srgbClr val="171616"/>
                </a:solidFill>
                <a:latin typeface="Arial"/>
                <a:ea typeface="Arial"/>
                <a:cs typeface="Arial"/>
                <a:sym typeface="Arial"/>
              </a:defRPr>
            </a:lvl3pPr>
            <a:lvl4pPr marL="1828800" marR="0" lvl="3" indent="-298450" algn="l" rtl="0">
              <a:lnSpc>
                <a:spcPct val="90000"/>
              </a:lnSpc>
              <a:spcBef>
                <a:spcPts val="400"/>
              </a:spcBef>
              <a:spcAft>
                <a:spcPts val="0"/>
              </a:spcAft>
              <a:buClr>
                <a:srgbClr val="171616"/>
              </a:buClr>
              <a:buSzPts val="1100"/>
              <a:buFont typeface="Arial"/>
              <a:buChar char="•"/>
              <a:defRPr sz="1100" b="0" i="0" u="none" strike="noStrike" cap="none">
                <a:solidFill>
                  <a:srgbClr val="171616"/>
                </a:solidFill>
                <a:latin typeface="Arial"/>
                <a:ea typeface="Arial"/>
                <a:cs typeface="Arial"/>
                <a:sym typeface="Arial"/>
              </a:defRPr>
            </a:lvl4pPr>
            <a:lvl5pPr marL="2286000" marR="0" lvl="4" indent="-298450" algn="l" rtl="0">
              <a:lnSpc>
                <a:spcPct val="90000"/>
              </a:lnSpc>
              <a:spcBef>
                <a:spcPts val="400"/>
              </a:spcBef>
              <a:spcAft>
                <a:spcPts val="0"/>
              </a:spcAft>
              <a:buClr>
                <a:srgbClr val="171616"/>
              </a:buClr>
              <a:buSzPts val="1100"/>
              <a:buFont typeface="Arial"/>
              <a:buChar char="•"/>
              <a:defRPr sz="1100" b="0" i="0" u="none" strike="noStrike" cap="none">
                <a:solidFill>
                  <a:srgbClr val="171616"/>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meet.nbis.se/dropin" TargetMode="External"/><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hyperlink" Target="http://www.scilifelab.se/event/meet-a-data-steward/" TargetMode="External"/><Relationship Id="rId4" Type="http://schemas.openxmlformats.org/officeDocument/2006/relationships/hyperlink" Target="https://data-guidelines.scilifelab.s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hyperlink" Target="https://nbis.se/trainin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8.jp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comments" Target="../comments/comment2.xml"/><Relationship Id="rId5" Type="http://schemas.openxmlformats.org/officeDocument/2006/relationships/image" Target="../media/image30.jp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www.nbis.s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7.pn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hyperlink" Target="https://meet.nbis.se/dropi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5.jp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Google Shape;25;p1"/>
          <p:cNvSpPr txBox="1">
            <a:spLocks noGrp="1"/>
          </p:cNvSpPr>
          <p:nvPr>
            <p:ph type="ctrTitle"/>
          </p:nvPr>
        </p:nvSpPr>
        <p:spPr>
          <a:xfrm>
            <a:off x="1143000" y="1200150"/>
            <a:ext cx="6858000" cy="1432321"/>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171616"/>
              </a:buClr>
              <a:buSzPts val="3000"/>
              <a:buFont typeface="Arial"/>
              <a:buNone/>
            </a:pPr>
            <a:r>
              <a:rPr lang="en"/>
              <a:t>National Bioinformatics Infrastructure Sweden</a:t>
            </a:r>
            <a:endParaRPr dirty="0"/>
          </a:p>
        </p:txBody>
      </p:sp>
      <p:sp>
        <p:nvSpPr>
          <p:cNvPr id="26" name="Google Shape;26;p1"/>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rgbClr val="757070"/>
              </a:buClr>
              <a:buSzPts val="1800"/>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6"/>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Applying for support</a:t>
            </a:r>
            <a:endParaRPr/>
          </a:p>
        </p:txBody>
      </p:sp>
      <p:pic>
        <p:nvPicPr>
          <p:cNvPr id="177" name="Google Shape;177;p16"/>
          <p:cNvPicPr preferRelativeResize="0"/>
          <p:nvPr/>
        </p:nvPicPr>
        <p:blipFill rotWithShape="1">
          <a:blip r:embed="rId3">
            <a:alphaModFix/>
          </a:blip>
          <a:srcRect/>
          <a:stretch/>
        </p:blipFill>
        <p:spPr>
          <a:xfrm>
            <a:off x="1466042" y="779747"/>
            <a:ext cx="5878467" cy="3915441"/>
          </a:xfrm>
          <a:prstGeom prst="roundRect">
            <a:avLst>
              <a:gd name="adj" fmla="val 16667"/>
            </a:avLst>
          </a:prstGeom>
          <a:noFill/>
          <a:ln>
            <a:noFill/>
          </a:ln>
        </p:spPr>
      </p:pic>
      <p:sp>
        <p:nvSpPr>
          <p:cNvPr id="178" name="Google Shape;178;p16"/>
          <p:cNvSpPr txBox="1">
            <a:spLocks noGrp="1"/>
          </p:cNvSpPr>
          <p:nvPr>
            <p:ph type="body" idx="1"/>
          </p:nvPr>
        </p:nvSpPr>
        <p:spPr>
          <a:xfrm>
            <a:off x="1816401" y="4121463"/>
            <a:ext cx="6047096" cy="70308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ts val="3000"/>
              <a:buNone/>
            </a:pPr>
            <a:r>
              <a:rPr lang="en" sz="3000" dirty="0" err="1">
                <a:solidFill>
                  <a:schemeClr val="lt1"/>
                </a:solidFill>
              </a:rPr>
              <a:t>nbis.se</a:t>
            </a:r>
            <a:r>
              <a:rPr lang="en" sz="3000" dirty="0">
                <a:solidFill>
                  <a:schemeClr val="lt1"/>
                </a:solidFill>
              </a:rPr>
              <a:t>/services</a:t>
            </a:r>
            <a:endParaRPr dirty="0"/>
          </a:p>
        </p:txBody>
      </p:sp>
      <p:grpSp>
        <p:nvGrpSpPr>
          <p:cNvPr id="179" name="Google Shape;179;p16"/>
          <p:cNvGrpSpPr/>
          <p:nvPr/>
        </p:nvGrpSpPr>
        <p:grpSpPr>
          <a:xfrm>
            <a:off x="8032170" y="172416"/>
            <a:ext cx="852055" cy="513374"/>
            <a:chOff x="6877939" y="4271277"/>
            <a:chExt cx="1551629" cy="750975"/>
          </a:xfrm>
        </p:grpSpPr>
        <p:pic>
          <p:nvPicPr>
            <p:cNvPr id="180" name="Google Shape;180;p16" descr="Users"/>
            <p:cNvPicPr preferRelativeResize="0"/>
            <p:nvPr/>
          </p:nvPicPr>
          <p:blipFill rotWithShape="1">
            <a:blip r:embed="rId4">
              <a:alphaModFix/>
            </a:blip>
            <a:srcRect/>
            <a:stretch/>
          </p:blipFill>
          <p:spPr>
            <a:xfrm>
              <a:off x="7414366" y="4271277"/>
              <a:ext cx="413308" cy="413308"/>
            </a:xfrm>
            <a:prstGeom prst="rect">
              <a:avLst/>
            </a:prstGeom>
            <a:noFill/>
            <a:ln>
              <a:noFill/>
            </a:ln>
          </p:spPr>
        </p:pic>
        <p:sp>
          <p:nvSpPr>
            <p:cNvPr id="181" name="Google Shape;181;p16"/>
            <p:cNvSpPr txBox="1"/>
            <p:nvPr/>
          </p:nvSpPr>
          <p:spPr>
            <a:xfrm>
              <a:off x="6877939" y="4684585"/>
              <a:ext cx="1551629" cy="337667"/>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Support</a:t>
              </a:r>
              <a:endParaRPr sz="1100" b="0" i="0" u="none" strike="noStrike" cap="non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7"/>
          <p:cNvSpPr/>
          <p:nvPr/>
        </p:nvSpPr>
        <p:spPr>
          <a:xfrm>
            <a:off x="3431821" y="3387775"/>
            <a:ext cx="3725100" cy="720000"/>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a:solidFill>
                  <a:schemeClr val="lt1"/>
                </a:solidFill>
                <a:latin typeface="Calibri"/>
                <a:ea typeface="Calibri"/>
                <a:cs typeface="Calibri"/>
                <a:sym typeface="Calibri"/>
              </a:rPr>
              <a:t>Compute service for sensitive personal data</a:t>
            </a:r>
            <a:endParaRPr sz="120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200">
                <a:solidFill>
                  <a:schemeClr val="lt1"/>
                </a:solidFill>
                <a:latin typeface="Calibri"/>
                <a:ea typeface="Calibri"/>
                <a:cs typeface="Calibri"/>
                <a:sym typeface="Calibri"/>
              </a:rPr>
              <a:t>Data sharing services for citable datasets</a:t>
            </a:r>
            <a:endParaRPr sz="1200">
              <a:solidFill>
                <a:schemeClr val="lt1"/>
              </a:solidFill>
              <a:latin typeface="Calibri"/>
              <a:ea typeface="Calibri"/>
              <a:cs typeface="Calibri"/>
              <a:sym typeface="Calibri"/>
            </a:endParaRPr>
          </a:p>
        </p:txBody>
      </p:sp>
      <p:sp>
        <p:nvSpPr>
          <p:cNvPr id="189" name="Google Shape;189;p17"/>
          <p:cNvSpPr txBox="1">
            <a:spLocks noGrp="1"/>
          </p:cNvSpPr>
          <p:nvPr>
            <p:ph type="title"/>
          </p:nvPr>
        </p:nvSpPr>
        <p:spPr>
          <a:xfrm>
            <a:off x="323407" y="247515"/>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Infrastructure</a:t>
            </a:r>
            <a:endParaRPr/>
          </a:p>
        </p:txBody>
      </p:sp>
      <p:sp>
        <p:nvSpPr>
          <p:cNvPr id="190" name="Google Shape;190;p17"/>
          <p:cNvSpPr/>
          <p:nvPr/>
        </p:nvSpPr>
        <p:spPr>
          <a:xfrm>
            <a:off x="3431821" y="1076065"/>
            <a:ext cx="3725100" cy="720000"/>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 sz="1200" b="0" i="0" u="none" strike="noStrike" cap="none">
                <a:solidFill>
                  <a:schemeClr val="lt1"/>
                </a:solidFill>
                <a:latin typeface="Calibri"/>
                <a:ea typeface="Calibri"/>
                <a:cs typeface="Calibri"/>
                <a:sym typeface="Calibri"/>
              </a:rPr>
              <a:t>Create tools for efficient research </a:t>
            </a:r>
            <a:endParaRPr sz="12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and sharing of results</a:t>
            </a:r>
            <a:endParaRPr sz="1200" b="0" i="0" u="none" strike="noStrike" cap="none">
              <a:solidFill>
                <a:schemeClr val="lt1"/>
              </a:solidFill>
              <a:latin typeface="Calibri"/>
              <a:ea typeface="Calibri"/>
              <a:cs typeface="Calibri"/>
              <a:sym typeface="Calibri"/>
            </a:endParaRPr>
          </a:p>
        </p:txBody>
      </p:sp>
      <p:sp>
        <p:nvSpPr>
          <p:cNvPr id="191" name="Google Shape;191;p17"/>
          <p:cNvSpPr/>
          <p:nvPr/>
        </p:nvSpPr>
        <p:spPr>
          <a:xfrm>
            <a:off x="3431821" y="1848364"/>
            <a:ext cx="3725100" cy="720000"/>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Linking NBIS with U</a:t>
            </a:r>
            <a:r>
              <a:rPr lang="en" sz="1200">
                <a:solidFill>
                  <a:schemeClr val="lt1"/>
                </a:solidFill>
                <a:latin typeface="Calibri"/>
                <a:ea typeface="Calibri"/>
                <a:cs typeface="Calibri"/>
                <a:sym typeface="Calibri"/>
              </a:rPr>
              <a:t>PPMAX</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Application experts</a:t>
            </a:r>
            <a:endParaRPr sz="1100" b="0" i="0" u="none" strike="noStrike" cap="none">
              <a:solidFill>
                <a:srgbClr val="000000"/>
              </a:solidFill>
              <a:latin typeface="Arial"/>
              <a:ea typeface="Arial"/>
              <a:cs typeface="Arial"/>
              <a:sym typeface="Arial"/>
            </a:endParaRPr>
          </a:p>
        </p:txBody>
      </p:sp>
      <p:sp>
        <p:nvSpPr>
          <p:cNvPr id="192" name="Google Shape;192;p17"/>
          <p:cNvSpPr/>
          <p:nvPr/>
        </p:nvSpPr>
        <p:spPr>
          <a:xfrm>
            <a:off x="3431821" y="2618075"/>
            <a:ext cx="3725100" cy="720000"/>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Data Management support to projects</a:t>
            </a:r>
            <a:endParaRPr sz="12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Data stewards</a:t>
            </a:r>
            <a:endParaRPr sz="1200" b="0" i="0" u="none" strike="noStrike" cap="none">
              <a:solidFill>
                <a:schemeClr val="lt1"/>
              </a:solidFill>
              <a:latin typeface="Calibri"/>
              <a:ea typeface="Calibri"/>
              <a:cs typeface="Calibri"/>
              <a:sym typeface="Calibri"/>
            </a:endParaRPr>
          </a:p>
        </p:txBody>
      </p:sp>
      <p:sp>
        <p:nvSpPr>
          <p:cNvPr id="193" name="Google Shape;193;p17"/>
          <p:cNvSpPr/>
          <p:nvPr/>
        </p:nvSpPr>
        <p:spPr>
          <a:xfrm>
            <a:off x="1790400" y="1076065"/>
            <a:ext cx="1641300" cy="720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Systems Development</a:t>
            </a:r>
            <a:endParaRPr sz="1100" b="0" i="0" u="none" strike="noStrike" cap="none">
              <a:solidFill>
                <a:srgbClr val="000000"/>
              </a:solidFill>
              <a:latin typeface="Arial"/>
              <a:ea typeface="Arial"/>
              <a:cs typeface="Arial"/>
              <a:sym typeface="Arial"/>
            </a:endParaRPr>
          </a:p>
        </p:txBody>
      </p:sp>
      <p:sp>
        <p:nvSpPr>
          <p:cNvPr id="194" name="Google Shape;194;p17"/>
          <p:cNvSpPr/>
          <p:nvPr/>
        </p:nvSpPr>
        <p:spPr>
          <a:xfrm>
            <a:off x="1790400" y="1847583"/>
            <a:ext cx="1641300" cy="720000"/>
          </a:xfrm>
          <a:prstGeom prst="rect">
            <a:avLst/>
          </a:prstGeom>
          <a:solidFill>
            <a:schemeClr val="accent2"/>
          </a:solidFill>
          <a:ln>
            <a:noFill/>
          </a:ln>
        </p:spPr>
        <p:txBody>
          <a:bodyPr spcFirstLastPara="1" wrap="square" lIns="68575" tIns="34275" rIns="68575" bIns="3427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100">
                <a:solidFill>
                  <a:schemeClr val="lt1"/>
                </a:solidFill>
                <a:latin typeface="Calibri"/>
                <a:ea typeface="Calibri"/>
                <a:cs typeface="Calibri"/>
                <a:sym typeface="Calibri"/>
              </a:rPr>
              <a:t>Support for Computational Resources</a:t>
            </a:r>
            <a:endParaRPr sz="110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100">
                <a:solidFill>
                  <a:schemeClr val="lt1"/>
                </a:solidFill>
                <a:latin typeface="Calibri"/>
                <a:ea typeface="Calibri"/>
                <a:cs typeface="Calibri"/>
                <a:sym typeface="Calibri"/>
              </a:rPr>
              <a:t>(SCoRe)</a:t>
            </a:r>
            <a:endParaRPr sz="1100">
              <a:solidFill>
                <a:schemeClr val="lt1"/>
              </a:solidFill>
              <a:latin typeface="Calibri"/>
              <a:ea typeface="Calibri"/>
              <a:cs typeface="Calibri"/>
              <a:sym typeface="Calibri"/>
            </a:endParaRPr>
          </a:p>
        </p:txBody>
      </p:sp>
      <p:sp>
        <p:nvSpPr>
          <p:cNvPr id="195" name="Google Shape;195;p17"/>
          <p:cNvSpPr/>
          <p:nvPr/>
        </p:nvSpPr>
        <p:spPr>
          <a:xfrm>
            <a:off x="1790409" y="2618075"/>
            <a:ext cx="1641421" cy="72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Data Management</a:t>
            </a:r>
            <a:endParaRPr sz="1100" b="0" i="0" u="none" strike="noStrike" cap="none">
              <a:solidFill>
                <a:srgbClr val="000000"/>
              </a:solidFill>
              <a:latin typeface="Arial"/>
              <a:ea typeface="Arial"/>
              <a:cs typeface="Arial"/>
              <a:sym typeface="Arial"/>
            </a:endParaRPr>
          </a:p>
        </p:txBody>
      </p:sp>
      <p:grpSp>
        <p:nvGrpSpPr>
          <p:cNvPr id="196" name="Google Shape;196;p17"/>
          <p:cNvGrpSpPr/>
          <p:nvPr/>
        </p:nvGrpSpPr>
        <p:grpSpPr>
          <a:xfrm>
            <a:off x="7876307" y="200282"/>
            <a:ext cx="1080655" cy="468420"/>
            <a:chOff x="5721325" y="4725146"/>
            <a:chExt cx="1861275" cy="724220"/>
          </a:xfrm>
        </p:grpSpPr>
        <p:pic>
          <p:nvPicPr>
            <p:cNvPr id="197" name="Google Shape;197;p17" descr="Single gear"/>
            <p:cNvPicPr preferRelativeResize="0"/>
            <p:nvPr/>
          </p:nvPicPr>
          <p:blipFill rotWithShape="1">
            <a:blip r:embed="rId3">
              <a:alphaModFix/>
            </a:blip>
            <a:srcRect/>
            <a:stretch/>
          </p:blipFill>
          <p:spPr>
            <a:xfrm>
              <a:off x="6351690" y="4725146"/>
              <a:ext cx="413308" cy="413308"/>
            </a:xfrm>
            <a:prstGeom prst="rect">
              <a:avLst/>
            </a:prstGeom>
            <a:noFill/>
            <a:ln>
              <a:noFill/>
            </a:ln>
          </p:spPr>
        </p:pic>
        <p:sp>
          <p:nvSpPr>
            <p:cNvPr id="198" name="Google Shape;198;p17"/>
            <p:cNvSpPr txBox="1"/>
            <p:nvPr/>
          </p:nvSpPr>
          <p:spPr>
            <a:xfrm>
              <a:off x="5721325" y="5092478"/>
              <a:ext cx="1861275" cy="356888"/>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Infrastructure</a:t>
              </a:r>
              <a:endParaRPr sz="1100" b="0" i="0" u="none" strike="noStrike" cap="none">
                <a:solidFill>
                  <a:srgbClr val="000000"/>
                </a:solidFill>
                <a:latin typeface="Arial"/>
                <a:ea typeface="Arial"/>
                <a:cs typeface="Arial"/>
                <a:sym typeface="Arial"/>
              </a:endParaRPr>
            </a:p>
          </p:txBody>
        </p:sp>
      </p:grpSp>
      <p:pic>
        <p:nvPicPr>
          <p:cNvPr id="199" name="Google Shape;199;p17"/>
          <p:cNvPicPr preferRelativeResize="0"/>
          <p:nvPr/>
        </p:nvPicPr>
        <p:blipFill rotWithShape="1">
          <a:blip r:embed="rId4">
            <a:alphaModFix/>
          </a:blip>
          <a:srcRect/>
          <a:stretch/>
        </p:blipFill>
        <p:spPr>
          <a:xfrm>
            <a:off x="6960125" y="2772771"/>
            <a:ext cx="1641425" cy="1631604"/>
          </a:xfrm>
          <a:prstGeom prst="rect">
            <a:avLst/>
          </a:prstGeom>
          <a:noFill/>
          <a:ln>
            <a:noFill/>
          </a:ln>
        </p:spPr>
      </p:pic>
      <p:pic>
        <p:nvPicPr>
          <p:cNvPr id="200" name="Google Shape;200;p17"/>
          <p:cNvPicPr preferRelativeResize="0"/>
          <p:nvPr/>
        </p:nvPicPr>
        <p:blipFill rotWithShape="1">
          <a:blip r:embed="rId5">
            <a:alphaModFix/>
          </a:blip>
          <a:srcRect/>
          <a:stretch/>
        </p:blipFill>
        <p:spPr>
          <a:xfrm>
            <a:off x="6372001" y="3740825"/>
            <a:ext cx="1438525" cy="1315725"/>
          </a:xfrm>
          <a:prstGeom prst="rect">
            <a:avLst/>
          </a:prstGeom>
          <a:noFill/>
          <a:ln>
            <a:noFill/>
          </a:ln>
        </p:spPr>
      </p:pic>
      <p:sp>
        <p:nvSpPr>
          <p:cNvPr id="201" name="Google Shape;201;p17"/>
          <p:cNvSpPr/>
          <p:nvPr/>
        </p:nvSpPr>
        <p:spPr>
          <a:xfrm>
            <a:off x="1790409" y="3387775"/>
            <a:ext cx="1641300" cy="7200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a:solidFill>
                  <a:schemeClr val="lt1"/>
                </a:solidFill>
                <a:latin typeface="Calibri"/>
                <a:ea typeface="Calibri"/>
                <a:cs typeface="Calibri"/>
                <a:sym typeface="Calibri"/>
              </a:rPr>
              <a:t>AIDA Data Hub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24bbb582a65_0_1"/>
          <p:cNvSpPr txBox="1">
            <a:spLocks noGrp="1"/>
          </p:cNvSpPr>
          <p:nvPr>
            <p:ph type="body" idx="1"/>
          </p:nvPr>
        </p:nvSpPr>
        <p:spPr>
          <a:xfrm>
            <a:off x="1213900" y="3831450"/>
            <a:ext cx="5490600" cy="833100"/>
          </a:xfrm>
          <a:prstGeom prst="rect">
            <a:avLst/>
          </a:prstGeom>
          <a:noFill/>
          <a:ln>
            <a:noFill/>
          </a:ln>
        </p:spPr>
        <p:txBody>
          <a:bodyPr spcFirstLastPara="1" wrap="square" lIns="68575" tIns="34275" rIns="68575" bIns="34275" anchor="t" anchorCtr="0">
            <a:normAutofit fontScale="92500" lnSpcReduction="20000"/>
          </a:bodyPr>
          <a:lstStyle/>
          <a:p>
            <a:pPr marL="0" lvl="0" indent="0" algn="l" rtl="0">
              <a:lnSpc>
                <a:spcPct val="90000"/>
              </a:lnSpc>
              <a:spcBef>
                <a:spcPts val="800"/>
              </a:spcBef>
              <a:spcAft>
                <a:spcPts val="0"/>
              </a:spcAft>
              <a:buNone/>
            </a:pPr>
            <a:r>
              <a:rPr lang="en"/>
              <a:t>NBIS Drop-in support and consultation </a:t>
            </a:r>
            <a:r>
              <a:rPr lang="en" sz="1450" u="sng">
                <a:solidFill>
                  <a:schemeClr val="hlink"/>
                </a:solidFill>
                <a:highlight>
                  <a:srgbClr val="FFFFFF"/>
                </a:highlight>
                <a:latin typeface="Roboto"/>
                <a:ea typeface="Roboto"/>
                <a:cs typeface="Roboto"/>
                <a:sym typeface="Roboto"/>
                <a:hlinkClick r:id="rId3"/>
              </a:rPr>
              <a:t>https://meet.nbis.se/dropin</a:t>
            </a:r>
            <a:r>
              <a:rPr lang="en"/>
              <a:t> </a:t>
            </a:r>
            <a:endParaRPr/>
          </a:p>
          <a:p>
            <a:pPr marL="0" lvl="0" indent="0" algn="l" rtl="0">
              <a:lnSpc>
                <a:spcPct val="90000"/>
              </a:lnSpc>
              <a:spcBef>
                <a:spcPts val="800"/>
              </a:spcBef>
              <a:spcAft>
                <a:spcPts val="0"/>
              </a:spcAft>
              <a:buNone/>
            </a:pPr>
            <a:r>
              <a:rPr lang="en"/>
              <a:t>SciLifeLab RDM Guidelines </a:t>
            </a:r>
            <a:r>
              <a:rPr lang="en" u="sng">
                <a:solidFill>
                  <a:schemeClr val="hlink"/>
                </a:solidFill>
                <a:hlinkClick r:id="rId4"/>
              </a:rPr>
              <a:t>data-guidelines.scilifelab.se</a:t>
            </a:r>
            <a:endParaRPr/>
          </a:p>
          <a:p>
            <a:pPr marL="0" lvl="0" indent="0" algn="l" rtl="0">
              <a:lnSpc>
                <a:spcPct val="90000"/>
              </a:lnSpc>
              <a:spcBef>
                <a:spcPts val="800"/>
              </a:spcBef>
              <a:spcAft>
                <a:spcPts val="0"/>
              </a:spcAft>
              <a:buNone/>
            </a:pPr>
            <a:r>
              <a:rPr lang="en"/>
              <a:t>Meet a Data Steward Q&amp;A  </a:t>
            </a:r>
            <a:r>
              <a:rPr lang="en" u="sng">
                <a:solidFill>
                  <a:schemeClr val="hlink"/>
                </a:solidFill>
                <a:hlinkClick r:id="rId5"/>
              </a:rPr>
              <a:t>scilifelab.se/event/meet-a-data-steward/</a:t>
            </a:r>
            <a:endParaRPr/>
          </a:p>
        </p:txBody>
      </p:sp>
      <p:sp>
        <p:nvSpPr>
          <p:cNvPr id="208" name="Google Shape;208;g24bbb582a65_0_1"/>
          <p:cNvSpPr txBox="1">
            <a:spLocks noGrp="1"/>
          </p:cNvSpPr>
          <p:nvPr>
            <p:ph type="title"/>
          </p:nvPr>
        </p:nvSpPr>
        <p:spPr>
          <a:xfrm>
            <a:off x="323407" y="240992"/>
            <a:ext cx="8497200" cy="409500"/>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Data management support</a:t>
            </a:r>
            <a:endParaRPr/>
          </a:p>
        </p:txBody>
      </p:sp>
      <p:pic>
        <p:nvPicPr>
          <p:cNvPr id="209" name="Google Shape;209;g24bbb582a65_0_1"/>
          <p:cNvPicPr preferRelativeResize="0"/>
          <p:nvPr/>
        </p:nvPicPr>
        <p:blipFill rotWithShape="1">
          <a:blip r:embed="rId6">
            <a:alphaModFix/>
          </a:blip>
          <a:srcRect/>
          <a:stretch/>
        </p:blipFill>
        <p:spPr>
          <a:xfrm>
            <a:off x="4775111" y="1004534"/>
            <a:ext cx="2522812" cy="2532905"/>
          </a:xfrm>
          <a:prstGeom prst="rect">
            <a:avLst/>
          </a:prstGeom>
          <a:noFill/>
          <a:ln>
            <a:noFill/>
          </a:ln>
        </p:spPr>
      </p:pic>
      <p:pic>
        <p:nvPicPr>
          <p:cNvPr id="210" name="Google Shape;210;g24bbb582a65_0_1" descr="ELIXIR-CONVERGE | ELIXIR"/>
          <p:cNvPicPr preferRelativeResize="0"/>
          <p:nvPr/>
        </p:nvPicPr>
        <p:blipFill rotWithShape="1">
          <a:blip r:embed="rId7">
            <a:alphaModFix/>
          </a:blip>
          <a:srcRect/>
          <a:stretch/>
        </p:blipFill>
        <p:spPr>
          <a:xfrm>
            <a:off x="7880711" y="3984762"/>
            <a:ext cx="1010957" cy="678890"/>
          </a:xfrm>
          <a:prstGeom prst="rect">
            <a:avLst/>
          </a:prstGeom>
          <a:noFill/>
          <a:ln>
            <a:noFill/>
          </a:ln>
        </p:spPr>
      </p:pic>
      <p:sp>
        <p:nvSpPr>
          <p:cNvPr id="211" name="Google Shape;211;g24bbb582a65_0_1"/>
          <p:cNvSpPr/>
          <p:nvPr/>
        </p:nvSpPr>
        <p:spPr>
          <a:xfrm>
            <a:off x="1745127" y="2799061"/>
            <a:ext cx="2387700" cy="792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r>
              <a:rPr lang="en" sz="1400" b="0" i="0" u="none" strike="noStrike" cap="none">
                <a:solidFill>
                  <a:schemeClr val="lt1"/>
                </a:solidFill>
                <a:latin typeface="Calibri"/>
                <a:ea typeface="Calibri"/>
                <a:cs typeface="Calibri"/>
                <a:sym typeface="Calibri"/>
              </a:rPr>
              <a:t>Courses</a:t>
            </a:r>
            <a:endParaRPr sz="14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1400"/>
              <a:buFont typeface="Calibri"/>
              <a:buNone/>
            </a:pPr>
            <a:r>
              <a:rPr lang="en" sz="1400" b="0" i="0" u="none" strike="noStrike" cap="none">
                <a:solidFill>
                  <a:schemeClr val="lt1"/>
                </a:solidFill>
                <a:latin typeface="Calibri"/>
                <a:ea typeface="Calibri"/>
                <a:cs typeface="Calibri"/>
                <a:sym typeface="Calibri"/>
              </a:rPr>
              <a:t>Guidelines</a:t>
            </a:r>
            <a:endParaRPr sz="14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1400"/>
              <a:buFont typeface="Calibri"/>
              <a:buNone/>
            </a:pPr>
            <a:r>
              <a:rPr lang="en" sz="1400" b="0" i="0" u="none" strike="noStrike" cap="none">
                <a:solidFill>
                  <a:schemeClr val="lt1"/>
                </a:solidFill>
                <a:latin typeface="Calibri"/>
                <a:ea typeface="Calibri"/>
                <a:cs typeface="Calibri"/>
                <a:sym typeface="Calibri"/>
              </a:rPr>
              <a:t>Templates &amp; Tools</a:t>
            </a:r>
            <a:endParaRPr sz="1400" b="0" i="0" u="none" strike="noStrike" cap="none">
              <a:solidFill>
                <a:schemeClr val="dk1"/>
              </a:solidFill>
              <a:latin typeface="Calibri"/>
              <a:ea typeface="Calibri"/>
              <a:cs typeface="Calibri"/>
              <a:sym typeface="Calibri"/>
            </a:endParaRPr>
          </a:p>
        </p:txBody>
      </p:sp>
      <p:sp>
        <p:nvSpPr>
          <p:cNvPr id="212" name="Google Shape;212;g24bbb582a65_0_1"/>
          <p:cNvSpPr/>
          <p:nvPr/>
        </p:nvSpPr>
        <p:spPr>
          <a:xfrm>
            <a:off x="1745127" y="1029626"/>
            <a:ext cx="2387700" cy="7998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r>
              <a:rPr lang="en" sz="1400" b="0" i="0" u="none" strike="noStrike" cap="none">
                <a:solidFill>
                  <a:schemeClr val="lt1"/>
                </a:solidFill>
                <a:latin typeface="Calibri"/>
                <a:ea typeface="Calibri"/>
                <a:cs typeface="Calibri"/>
                <a:sym typeface="Calibri"/>
              </a:rPr>
              <a:t>Data management plans</a:t>
            </a: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1400"/>
              <a:buFont typeface="Calibri"/>
              <a:buNone/>
            </a:pPr>
            <a:r>
              <a:rPr lang="en" sz="1400" b="0" i="0" u="none" strike="noStrike" cap="none">
                <a:solidFill>
                  <a:schemeClr val="lt1"/>
                </a:solidFill>
                <a:latin typeface="Calibri"/>
                <a:ea typeface="Calibri"/>
                <a:cs typeface="Calibri"/>
                <a:sym typeface="Calibri"/>
              </a:rPr>
              <a:t>Data publishing</a:t>
            </a: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400"/>
              <a:buFont typeface="Arial"/>
              <a:buNone/>
            </a:pPr>
            <a:r>
              <a:rPr lang="en" sz="1400" b="0" i="0" u="none" strike="noStrike" cap="none">
                <a:solidFill>
                  <a:schemeClr val="lt1"/>
                </a:solidFill>
                <a:latin typeface="Calibri"/>
                <a:ea typeface="Calibri"/>
                <a:cs typeface="Calibri"/>
                <a:sym typeface="Calibri"/>
              </a:rPr>
              <a:t>FAIR data</a:t>
            </a:r>
            <a:endParaRPr sz="1400" b="0" i="0" u="none" strike="noStrike" cap="none">
              <a:solidFill>
                <a:schemeClr val="lt1"/>
              </a:solidFill>
              <a:latin typeface="Calibri"/>
              <a:ea typeface="Calibri"/>
              <a:cs typeface="Calibri"/>
              <a:sym typeface="Calibri"/>
            </a:endParaRPr>
          </a:p>
        </p:txBody>
      </p:sp>
      <p:sp>
        <p:nvSpPr>
          <p:cNvPr id="213" name="Google Shape;213;g24bbb582a65_0_1"/>
          <p:cNvSpPr/>
          <p:nvPr/>
        </p:nvSpPr>
        <p:spPr>
          <a:xfrm>
            <a:off x="1746094" y="1907381"/>
            <a:ext cx="2387700" cy="7998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r>
              <a:rPr lang="en" sz="1400" b="0" i="0" u="none" strike="noStrike" cap="none">
                <a:solidFill>
                  <a:schemeClr val="lt1"/>
                </a:solidFill>
                <a:latin typeface="Calibri"/>
                <a:ea typeface="Calibri"/>
                <a:cs typeface="Calibri"/>
                <a:sym typeface="Calibri"/>
              </a:rPr>
              <a:t>Sensitive data - FEGA helpdesk</a:t>
            </a: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1400"/>
              <a:buFont typeface="Calibri"/>
              <a:buNone/>
            </a:pPr>
            <a:r>
              <a:rPr lang="en" sz="1400" b="0" i="0" u="none" strike="noStrike" cap="none">
                <a:solidFill>
                  <a:schemeClr val="lt1"/>
                </a:solidFill>
                <a:latin typeface="Calibri"/>
                <a:ea typeface="Calibri"/>
                <a:cs typeface="Calibri"/>
                <a:sym typeface="Calibri"/>
              </a:rPr>
              <a:t>Good DM practice</a:t>
            </a: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400"/>
              <a:buFont typeface="Arial"/>
              <a:buNone/>
            </a:pPr>
            <a:r>
              <a:rPr lang="en" sz="1400" b="0" i="0" u="none" strike="noStrike" cap="none">
                <a:solidFill>
                  <a:schemeClr val="lt1"/>
                </a:solidFill>
                <a:latin typeface="Calibri"/>
                <a:ea typeface="Calibri"/>
                <a:cs typeface="Calibri"/>
                <a:sym typeface="Calibri"/>
              </a:rPr>
              <a:t>Data handling</a:t>
            </a:r>
            <a:endParaRPr sz="1400" b="0" i="0" u="none" strike="noStrike" cap="none">
              <a:solidFill>
                <a:schemeClr val="lt1"/>
              </a:solidFill>
              <a:latin typeface="Calibri"/>
              <a:ea typeface="Calibri"/>
              <a:cs typeface="Calibri"/>
              <a:sym typeface="Calibri"/>
            </a:endParaRPr>
          </a:p>
        </p:txBody>
      </p:sp>
      <p:grpSp>
        <p:nvGrpSpPr>
          <p:cNvPr id="214" name="Google Shape;214;g24bbb582a65_0_1"/>
          <p:cNvGrpSpPr/>
          <p:nvPr/>
        </p:nvGrpSpPr>
        <p:grpSpPr>
          <a:xfrm>
            <a:off x="7876311" y="200318"/>
            <a:ext cx="1080613" cy="476065"/>
            <a:chOff x="5721325" y="4725146"/>
            <a:chExt cx="1861200" cy="736032"/>
          </a:xfrm>
        </p:grpSpPr>
        <p:pic>
          <p:nvPicPr>
            <p:cNvPr id="215" name="Google Shape;215;g24bbb582a65_0_1" descr="Single gear"/>
            <p:cNvPicPr preferRelativeResize="0"/>
            <p:nvPr/>
          </p:nvPicPr>
          <p:blipFill rotWithShape="1">
            <a:blip r:embed="rId8">
              <a:alphaModFix/>
            </a:blip>
            <a:srcRect/>
            <a:stretch/>
          </p:blipFill>
          <p:spPr>
            <a:xfrm>
              <a:off x="6351690" y="4725146"/>
              <a:ext cx="413308" cy="413308"/>
            </a:xfrm>
            <a:prstGeom prst="rect">
              <a:avLst/>
            </a:prstGeom>
            <a:noFill/>
            <a:ln>
              <a:noFill/>
            </a:ln>
          </p:spPr>
        </p:pic>
        <p:sp>
          <p:nvSpPr>
            <p:cNvPr id="216" name="Google Shape;216;g24bbb582a65_0_1"/>
            <p:cNvSpPr txBox="1"/>
            <p:nvPr/>
          </p:nvSpPr>
          <p:spPr>
            <a:xfrm>
              <a:off x="5721325" y="5092478"/>
              <a:ext cx="1861200" cy="3687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Infrastructure</a:t>
              </a:r>
              <a:endParaRPr sz="1100" b="0" i="0" u="none" strike="noStrike" cap="non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4"/>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Training</a:t>
            </a:r>
            <a:endParaRPr/>
          </a:p>
        </p:txBody>
      </p:sp>
      <p:sp>
        <p:nvSpPr>
          <p:cNvPr id="223" name="Google Shape;223;p24"/>
          <p:cNvSpPr/>
          <p:nvPr/>
        </p:nvSpPr>
        <p:spPr>
          <a:xfrm>
            <a:off x="3009586" y="899072"/>
            <a:ext cx="4507042" cy="1356640"/>
          </a:xfrm>
          <a:prstGeom prst="rect">
            <a:avLst/>
          </a:prstGeom>
          <a:solidFill>
            <a:srgbClr val="7C7C7C"/>
          </a:solidFill>
          <a:ln>
            <a:noFill/>
          </a:ln>
        </p:spPr>
        <p:txBody>
          <a:bodyPr spcFirstLastPara="1" wrap="square" lIns="68575" tIns="34275" rIns="68575" bIns="34275" anchor="ctr" anchorCtr="0">
            <a:noAutofit/>
          </a:bodyPr>
          <a:lstStyle/>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Several courses, mainly for PhD students and PostDocs</a:t>
            </a:r>
            <a:endParaRPr sz="1200" b="0" i="0" u="none" strike="noStrike" cap="none">
              <a:solidFill>
                <a:schemeClr val="lt1"/>
              </a:solidFill>
              <a:latin typeface="Calibri"/>
              <a:ea typeface="Calibri"/>
              <a:cs typeface="Calibri"/>
              <a:sym typeface="Calibri"/>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Led by experienced bioinformaticians</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Teacher-dense</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Theory and practice of state-of-the art methods </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International courses together with Elixir</a:t>
            </a:r>
            <a:endParaRPr sz="1100" b="0" i="0" u="none" strike="noStrike" cap="none">
              <a:solidFill>
                <a:srgbClr val="000000"/>
              </a:solidFill>
              <a:latin typeface="Arial"/>
              <a:ea typeface="Arial"/>
              <a:cs typeface="Arial"/>
              <a:sym typeface="Arial"/>
            </a:endParaRPr>
          </a:p>
        </p:txBody>
      </p:sp>
      <p:sp>
        <p:nvSpPr>
          <p:cNvPr id="224" name="Google Shape;224;p24"/>
          <p:cNvSpPr/>
          <p:nvPr/>
        </p:nvSpPr>
        <p:spPr>
          <a:xfrm>
            <a:off x="3009586" y="2370668"/>
            <a:ext cx="4507043" cy="1139844"/>
          </a:xfrm>
          <a:prstGeom prst="rect">
            <a:avLst/>
          </a:prstGeom>
          <a:solidFill>
            <a:srgbClr val="7C7C7C"/>
          </a:solidFill>
          <a:ln>
            <a:noFill/>
          </a:ln>
        </p:spPr>
        <p:txBody>
          <a:bodyPr spcFirstLastPara="1" wrap="square" lIns="68575" tIns="34275" rIns="68575" bIns="34275" anchor="ctr" anchorCtr="0">
            <a:noAutofit/>
          </a:bodyPr>
          <a:lstStyle/>
          <a:p>
            <a:pPr marL="254000" marR="0" lvl="0" indent="-2540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PhD students get a bioinformatician as advisor during 2 years</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New students accepted once per year</a:t>
            </a:r>
            <a:endParaRPr sz="1100" b="0" i="0" u="none" strike="noStrike" cap="none">
              <a:solidFill>
                <a:srgbClr val="000000"/>
              </a:solidFill>
              <a:latin typeface="Arial"/>
              <a:ea typeface="Arial"/>
              <a:cs typeface="Arial"/>
              <a:sym typeface="Arial"/>
            </a:endParaRPr>
          </a:p>
        </p:txBody>
      </p:sp>
      <p:sp>
        <p:nvSpPr>
          <p:cNvPr id="225" name="Google Shape;225;p24"/>
          <p:cNvSpPr/>
          <p:nvPr/>
        </p:nvSpPr>
        <p:spPr>
          <a:xfrm>
            <a:off x="1368164" y="899072"/>
            <a:ext cx="1641421" cy="135664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Courses</a:t>
            </a:r>
            <a:endParaRPr sz="1100" b="0" i="0" u="none" strike="noStrike" cap="none">
              <a:solidFill>
                <a:srgbClr val="000000"/>
              </a:solidFill>
              <a:latin typeface="Arial"/>
              <a:ea typeface="Arial"/>
              <a:cs typeface="Arial"/>
              <a:sym typeface="Arial"/>
            </a:endParaRPr>
          </a:p>
        </p:txBody>
      </p:sp>
      <p:sp>
        <p:nvSpPr>
          <p:cNvPr id="226" name="Google Shape;226;p24"/>
          <p:cNvSpPr/>
          <p:nvPr/>
        </p:nvSpPr>
        <p:spPr>
          <a:xfrm>
            <a:off x="1368164" y="2370629"/>
            <a:ext cx="1641421" cy="1140191"/>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Advisory program</a:t>
            </a:r>
            <a:endParaRPr sz="1100" b="0" i="0" u="none" strike="noStrike" cap="none">
              <a:solidFill>
                <a:srgbClr val="000000"/>
              </a:solidFill>
              <a:latin typeface="Arial"/>
              <a:ea typeface="Arial"/>
              <a:cs typeface="Arial"/>
              <a:sym typeface="Arial"/>
            </a:endParaRPr>
          </a:p>
        </p:txBody>
      </p:sp>
      <p:pic>
        <p:nvPicPr>
          <p:cNvPr id="227" name="Google Shape;227;p24"/>
          <p:cNvPicPr preferRelativeResize="0"/>
          <p:nvPr/>
        </p:nvPicPr>
        <p:blipFill rotWithShape="1">
          <a:blip r:embed="rId3">
            <a:alphaModFix/>
          </a:blip>
          <a:srcRect/>
          <a:stretch/>
        </p:blipFill>
        <p:spPr>
          <a:xfrm>
            <a:off x="6524775" y="2911332"/>
            <a:ext cx="1705099" cy="1653889"/>
          </a:xfrm>
          <a:prstGeom prst="rect">
            <a:avLst/>
          </a:prstGeom>
          <a:noFill/>
          <a:ln>
            <a:noFill/>
          </a:ln>
        </p:spPr>
      </p:pic>
      <p:grpSp>
        <p:nvGrpSpPr>
          <p:cNvPr id="228" name="Google Shape;228;p24"/>
          <p:cNvGrpSpPr/>
          <p:nvPr/>
        </p:nvGrpSpPr>
        <p:grpSpPr>
          <a:xfrm>
            <a:off x="8104913" y="220211"/>
            <a:ext cx="767637" cy="450166"/>
            <a:chOff x="7489891" y="5383800"/>
            <a:chExt cx="1529251" cy="727123"/>
          </a:xfrm>
        </p:grpSpPr>
        <p:pic>
          <p:nvPicPr>
            <p:cNvPr id="229" name="Google Shape;229;p24" descr="Graduation cap"/>
            <p:cNvPicPr preferRelativeResize="0"/>
            <p:nvPr/>
          </p:nvPicPr>
          <p:blipFill rotWithShape="1">
            <a:blip r:embed="rId4">
              <a:alphaModFix/>
            </a:blip>
            <a:srcRect/>
            <a:stretch/>
          </p:blipFill>
          <p:spPr>
            <a:xfrm>
              <a:off x="7990703" y="5383800"/>
              <a:ext cx="413308" cy="413308"/>
            </a:xfrm>
            <a:prstGeom prst="rect">
              <a:avLst/>
            </a:prstGeom>
            <a:noFill/>
            <a:ln>
              <a:noFill/>
            </a:ln>
          </p:spPr>
        </p:pic>
        <p:sp>
          <p:nvSpPr>
            <p:cNvPr id="230" name="Google Shape;230;p24"/>
            <p:cNvSpPr txBox="1"/>
            <p:nvPr/>
          </p:nvSpPr>
          <p:spPr>
            <a:xfrm>
              <a:off x="7489891" y="5738074"/>
              <a:ext cx="1529251" cy="37284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Training</a:t>
              </a:r>
              <a:endParaRPr sz="1100" b="0" i="0" u="none" strike="noStrike" cap="non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5"/>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Training</a:t>
            </a:r>
            <a:endParaRPr/>
          </a:p>
        </p:txBody>
      </p:sp>
      <p:sp>
        <p:nvSpPr>
          <p:cNvPr id="237" name="Google Shape;237;p25"/>
          <p:cNvSpPr/>
          <p:nvPr/>
        </p:nvSpPr>
        <p:spPr>
          <a:xfrm>
            <a:off x="3034064" y="1295551"/>
            <a:ext cx="4507042" cy="2079872"/>
          </a:xfrm>
          <a:prstGeom prst="rect">
            <a:avLst/>
          </a:prstGeom>
          <a:solidFill>
            <a:srgbClr val="7D7D7D"/>
          </a:solidFill>
          <a:ln>
            <a:noFill/>
          </a:ln>
        </p:spPr>
        <p:txBody>
          <a:bodyPr spcFirstLastPara="1" wrap="square" lIns="68575" tIns="34275" rIns="68575" bIns="34275" anchor="ctr" anchorCtr="0">
            <a:noAutofit/>
          </a:bodyPr>
          <a:lstStyle/>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Introduction to bioinformatics using NGS data </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Data management practices </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Bulk and single-cell RNA-seq </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Python and R programming </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Tools for reproducible research </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Omics integration and systems biology</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Biostatistics and machine learning</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Epigenomics data analysis</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 and more!</a:t>
            </a:r>
            <a:endParaRPr sz="1100" b="0" i="0" u="none" strike="noStrike" cap="none">
              <a:solidFill>
                <a:srgbClr val="000000"/>
              </a:solidFill>
              <a:latin typeface="Arial"/>
              <a:ea typeface="Arial"/>
              <a:cs typeface="Arial"/>
              <a:sym typeface="Arial"/>
            </a:endParaRPr>
          </a:p>
        </p:txBody>
      </p:sp>
      <p:sp>
        <p:nvSpPr>
          <p:cNvPr id="238" name="Google Shape;238;p25"/>
          <p:cNvSpPr/>
          <p:nvPr/>
        </p:nvSpPr>
        <p:spPr>
          <a:xfrm>
            <a:off x="1392642" y="1295551"/>
            <a:ext cx="1641421" cy="207987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Calibri"/>
                <a:ea typeface="Calibri"/>
                <a:cs typeface="Calibri"/>
                <a:sym typeface="Calibri"/>
              </a:rPr>
              <a:t>Courses catalogue</a:t>
            </a:r>
            <a:endParaRPr sz="1100" b="0" i="0" u="none" strike="noStrike" cap="none">
              <a:solidFill>
                <a:srgbClr val="000000"/>
              </a:solidFill>
              <a:latin typeface="Arial"/>
              <a:ea typeface="Arial"/>
              <a:cs typeface="Arial"/>
              <a:sym typeface="Arial"/>
            </a:endParaRPr>
          </a:p>
        </p:txBody>
      </p:sp>
      <p:sp>
        <p:nvSpPr>
          <p:cNvPr id="239" name="Google Shape;239;p25"/>
          <p:cNvSpPr/>
          <p:nvPr/>
        </p:nvSpPr>
        <p:spPr>
          <a:xfrm>
            <a:off x="1392641" y="3583236"/>
            <a:ext cx="4311900" cy="276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chemeClr val="dk1"/>
                </a:solidFill>
                <a:latin typeface="Calibri"/>
                <a:ea typeface="Calibri"/>
                <a:cs typeface="Calibri"/>
                <a:sym typeface="Calibri"/>
              </a:rPr>
              <a:t>Course calendar: </a:t>
            </a:r>
            <a:r>
              <a:rPr lang="en" sz="1400" b="0" i="0" u="sng" strike="noStrike" cap="none" dirty="0">
                <a:solidFill>
                  <a:schemeClr val="hlink"/>
                </a:solidFill>
                <a:latin typeface="Calibri"/>
                <a:ea typeface="Calibri"/>
                <a:cs typeface="Calibri"/>
                <a:sym typeface="Calibri"/>
                <a:hlinkClick r:id="rId3"/>
              </a:rPr>
              <a:t>https://nbis.se/training</a:t>
            </a:r>
            <a:endParaRPr sz="1400" b="0" i="0" u="none" strike="noStrike" cap="none" dirty="0">
              <a:solidFill>
                <a:srgbClr val="045C64"/>
              </a:solidFill>
              <a:latin typeface="Calibri"/>
              <a:ea typeface="Calibri"/>
              <a:cs typeface="Calibri"/>
              <a:sym typeface="Calibri"/>
            </a:endParaRPr>
          </a:p>
        </p:txBody>
      </p:sp>
      <p:pic>
        <p:nvPicPr>
          <p:cNvPr id="240" name="Google Shape;240;p25" descr="En bild som visar person, personer, stråkinstrument&#10;&#10;Automatiskt genererad beskrivning"/>
          <p:cNvPicPr preferRelativeResize="0"/>
          <p:nvPr/>
        </p:nvPicPr>
        <p:blipFill rotWithShape="1">
          <a:blip r:embed="rId4">
            <a:alphaModFix/>
          </a:blip>
          <a:srcRect/>
          <a:stretch/>
        </p:blipFill>
        <p:spPr>
          <a:xfrm>
            <a:off x="5996567" y="2710442"/>
            <a:ext cx="2370193" cy="1580128"/>
          </a:xfrm>
          <a:prstGeom prst="rect">
            <a:avLst/>
          </a:prstGeom>
          <a:noFill/>
          <a:ln>
            <a:noFill/>
          </a:ln>
        </p:spPr>
      </p:pic>
      <p:grpSp>
        <p:nvGrpSpPr>
          <p:cNvPr id="241" name="Google Shape;241;p25"/>
          <p:cNvGrpSpPr/>
          <p:nvPr/>
        </p:nvGrpSpPr>
        <p:grpSpPr>
          <a:xfrm>
            <a:off x="8104913" y="220211"/>
            <a:ext cx="767637" cy="450166"/>
            <a:chOff x="7489891" y="5383800"/>
            <a:chExt cx="1529251" cy="727123"/>
          </a:xfrm>
        </p:grpSpPr>
        <p:pic>
          <p:nvPicPr>
            <p:cNvPr id="242" name="Google Shape;242;p25" descr="Graduation cap"/>
            <p:cNvPicPr preferRelativeResize="0"/>
            <p:nvPr/>
          </p:nvPicPr>
          <p:blipFill rotWithShape="1">
            <a:blip r:embed="rId5">
              <a:alphaModFix/>
            </a:blip>
            <a:srcRect/>
            <a:stretch/>
          </p:blipFill>
          <p:spPr>
            <a:xfrm>
              <a:off x="7990703" y="5383800"/>
              <a:ext cx="413308" cy="413308"/>
            </a:xfrm>
            <a:prstGeom prst="rect">
              <a:avLst/>
            </a:prstGeom>
            <a:noFill/>
            <a:ln>
              <a:noFill/>
            </a:ln>
          </p:spPr>
        </p:pic>
        <p:sp>
          <p:nvSpPr>
            <p:cNvPr id="243" name="Google Shape;243;p25"/>
            <p:cNvSpPr txBox="1"/>
            <p:nvPr/>
          </p:nvSpPr>
          <p:spPr>
            <a:xfrm>
              <a:off x="7489891" y="5738074"/>
              <a:ext cx="1529251" cy="37284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Training</a:t>
              </a:r>
              <a:endParaRPr sz="1100" b="0" i="0" u="none" strike="noStrike" cap="non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6"/>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Bioinformatics advisory program</a:t>
            </a:r>
            <a:endParaRPr/>
          </a:p>
        </p:txBody>
      </p:sp>
      <p:sp>
        <p:nvSpPr>
          <p:cNvPr id="251" name="Google Shape;251;p26"/>
          <p:cNvSpPr/>
          <p:nvPr/>
        </p:nvSpPr>
        <p:spPr>
          <a:xfrm>
            <a:off x="3009586" y="1150718"/>
            <a:ext cx="4825356" cy="2151728"/>
          </a:xfrm>
          <a:prstGeom prst="rect">
            <a:avLst/>
          </a:prstGeom>
          <a:solidFill>
            <a:srgbClr val="7C7C7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Calibri"/>
                <a:ea typeface="Calibri"/>
                <a:cs typeface="Calibri"/>
                <a:sym typeface="Calibri"/>
              </a:rPr>
              <a:t>Idea</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PhD students get a bioinformatician as a personal advisor for 2 years</a:t>
            </a:r>
            <a:endParaRPr sz="1200" b="1"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Complementing PhD supervisors with technical expertise</a:t>
            </a:r>
            <a:br>
              <a:rPr lang="en" sz="1200" b="0" i="0" u="none" strike="noStrike" cap="none">
                <a:solidFill>
                  <a:schemeClr val="lt1"/>
                </a:solidFill>
                <a:latin typeface="Calibri"/>
                <a:ea typeface="Calibri"/>
                <a:cs typeface="Calibri"/>
                <a:sym typeface="Calibri"/>
              </a:rPr>
            </a:b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Calibri"/>
                <a:ea typeface="Calibri"/>
                <a:cs typeface="Calibri"/>
                <a:sym typeface="Calibri"/>
              </a:rPr>
              <a:t>How</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Monthly meetings with advisor</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Grand meetings with all students and PIs</a:t>
            </a:r>
            <a:br>
              <a:rPr lang="en" sz="1200" b="0" i="0" u="none" strike="noStrike" cap="none">
                <a:solidFill>
                  <a:schemeClr val="lt1"/>
                </a:solidFill>
                <a:latin typeface="Calibri"/>
                <a:ea typeface="Calibri"/>
                <a:cs typeface="Calibri"/>
                <a:sym typeface="Calibri"/>
              </a:rPr>
            </a:b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Calibri"/>
                <a:ea typeface="Calibri"/>
                <a:cs typeface="Calibri"/>
                <a:sym typeface="Calibri"/>
              </a:rPr>
              <a:t>Apply</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One application round per year, usually in December</a:t>
            </a:r>
            <a:endParaRPr sz="1100" b="0" i="0" u="none" strike="noStrike" cap="none">
              <a:solidFill>
                <a:srgbClr val="000000"/>
              </a:solidFill>
              <a:latin typeface="Arial"/>
              <a:ea typeface="Arial"/>
              <a:cs typeface="Arial"/>
              <a:sym typeface="Arial"/>
            </a:endParaRPr>
          </a:p>
        </p:txBody>
      </p:sp>
      <p:sp>
        <p:nvSpPr>
          <p:cNvPr id="252" name="Google Shape;252;p26"/>
          <p:cNvSpPr/>
          <p:nvPr/>
        </p:nvSpPr>
        <p:spPr>
          <a:xfrm>
            <a:off x="1368164" y="1150678"/>
            <a:ext cx="1641421" cy="2151767"/>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Calibri"/>
                <a:ea typeface="Calibri"/>
                <a:cs typeface="Calibri"/>
                <a:sym typeface="Calibri"/>
              </a:rPr>
              <a:t>The Swedish Bioinformatics Advisory program</a:t>
            </a:r>
            <a:endParaRPr sz="1100" b="0" i="0" u="none" strike="noStrike" cap="none">
              <a:solidFill>
                <a:srgbClr val="000000"/>
              </a:solidFill>
              <a:latin typeface="Arial"/>
              <a:ea typeface="Arial"/>
              <a:cs typeface="Arial"/>
              <a:sym typeface="Arial"/>
            </a:endParaRPr>
          </a:p>
        </p:txBody>
      </p:sp>
      <p:sp>
        <p:nvSpPr>
          <p:cNvPr id="253" name="Google Shape;253;p26"/>
          <p:cNvSpPr txBox="1"/>
          <p:nvPr/>
        </p:nvSpPr>
        <p:spPr>
          <a:xfrm>
            <a:off x="1941438" y="3523242"/>
            <a:ext cx="5261100" cy="238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dirty="0">
                <a:solidFill>
                  <a:schemeClr val="dk1"/>
                </a:solidFill>
                <a:latin typeface="Calibri"/>
                <a:ea typeface="Calibri"/>
                <a:cs typeface="Calibri"/>
                <a:sym typeface="Calibri"/>
              </a:rPr>
              <a:t>https://</a:t>
            </a:r>
            <a:r>
              <a:rPr lang="en" sz="1100" b="0" i="0" u="none" strike="noStrike" cap="none" dirty="0" err="1">
                <a:solidFill>
                  <a:schemeClr val="dk1"/>
                </a:solidFill>
                <a:latin typeface="Calibri"/>
                <a:ea typeface="Calibri"/>
                <a:cs typeface="Calibri"/>
                <a:sym typeface="Calibri"/>
              </a:rPr>
              <a:t>www.scilifelab.se</a:t>
            </a:r>
            <a:r>
              <a:rPr lang="en" sz="1100" b="0" i="0" u="none" strike="noStrike" cap="none" dirty="0">
                <a:solidFill>
                  <a:schemeClr val="dk1"/>
                </a:solidFill>
                <a:latin typeface="Calibri"/>
                <a:ea typeface="Calibri"/>
                <a:cs typeface="Calibri"/>
                <a:sym typeface="Calibri"/>
              </a:rPr>
              <a:t>/training/the-</a:t>
            </a:r>
            <a:r>
              <a:rPr lang="en" sz="1100" b="0" i="0" u="none" strike="noStrike" cap="none" dirty="0" err="1">
                <a:solidFill>
                  <a:schemeClr val="dk1"/>
                </a:solidFill>
                <a:latin typeface="Calibri"/>
                <a:ea typeface="Calibri"/>
                <a:cs typeface="Calibri"/>
                <a:sym typeface="Calibri"/>
              </a:rPr>
              <a:t>swedish</a:t>
            </a:r>
            <a:r>
              <a:rPr lang="en" sz="1100" b="0" i="0" u="none" strike="noStrike" cap="none" dirty="0">
                <a:solidFill>
                  <a:schemeClr val="dk1"/>
                </a:solidFill>
                <a:latin typeface="Calibri"/>
                <a:ea typeface="Calibri"/>
                <a:cs typeface="Calibri"/>
                <a:sym typeface="Calibri"/>
              </a:rPr>
              <a:t>-</a:t>
            </a:r>
            <a:r>
              <a:rPr lang="en" sz="1100" b="0" i="0" u="none" strike="noStrike" cap="none" dirty="0">
                <a:solidFill>
                  <a:schemeClr val="dk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bioinformatics</a:t>
            </a:r>
            <a:r>
              <a:rPr lang="en" sz="1100" b="0" i="0" u="none" strike="noStrike" cap="none" dirty="0">
                <a:solidFill>
                  <a:schemeClr val="dk1"/>
                </a:solidFill>
                <a:latin typeface="Calibri"/>
                <a:ea typeface="Calibri"/>
                <a:cs typeface="Calibri"/>
                <a:sym typeface="Calibri"/>
              </a:rPr>
              <a:t>-advisory-program</a:t>
            </a:r>
            <a:endParaRPr sz="1100" b="0" i="0" u="none" strike="noStrike" cap="none" dirty="0">
              <a:solidFill>
                <a:schemeClr val="dk1"/>
              </a:solidFill>
              <a:latin typeface="Calibri"/>
              <a:ea typeface="Calibri"/>
              <a:cs typeface="Calibri"/>
              <a:sym typeface="Calibri"/>
            </a:endParaRPr>
          </a:p>
        </p:txBody>
      </p:sp>
      <p:grpSp>
        <p:nvGrpSpPr>
          <p:cNvPr id="254" name="Google Shape;254;p26"/>
          <p:cNvGrpSpPr/>
          <p:nvPr/>
        </p:nvGrpSpPr>
        <p:grpSpPr>
          <a:xfrm>
            <a:off x="8104913" y="220211"/>
            <a:ext cx="767637" cy="450166"/>
            <a:chOff x="7489891" y="5383800"/>
            <a:chExt cx="1529251" cy="727123"/>
          </a:xfrm>
        </p:grpSpPr>
        <p:pic>
          <p:nvPicPr>
            <p:cNvPr id="255" name="Google Shape;255;p26" descr="Graduation cap"/>
            <p:cNvPicPr preferRelativeResize="0"/>
            <p:nvPr/>
          </p:nvPicPr>
          <p:blipFill rotWithShape="1">
            <a:blip r:embed="rId3">
              <a:alphaModFix/>
            </a:blip>
            <a:srcRect/>
            <a:stretch/>
          </p:blipFill>
          <p:spPr>
            <a:xfrm>
              <a:off x="7990703" y="5383800"/>
              <a:ext cx="413308" cy="413308"/>
            </a:xfrm>
            <a:prstGeom prst="rect">
              <a:avLst/>
            </a:prstGeom>
            <a:noFill/>
            <a:ln>
              <a:noFill/>
            </a:ln>
          </p:spPr>
        </p:pic>
        <p:sp>
          <p:nvSpPr>
            <p:cNvPr id="256" name="Google Shape;256;p26"/>
            <p:cNvSpPr txBox="1"/>
            <p:nvPr/>
          </p:nvSpPr>
          <p:spPr>
            <a:xfrm>
              <a:off x="7489891" y="5738074"/>
              <a:ext cx="1529251" cy="37284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Training</a:t>
              </a:r>
              <a:endParaRPr sz="1100" b="0" i="0" u="none" strike="noStrike" cap="none">
                <a:solidFill>
                  <a:srgbClr val="000000"/>
                </a:solidFill>
                <a:latin typeface="Arial"/>
                <a:ea typeface="Arial"/>
                <a:cs typeface="Arial"/>
                <a:sym typeface="Arial"/>
              </a:endParaRPr>
            </a:p>
          </p:txBody>
        </p:sp>
      </p:grpSp>
      <p:pic>
        <p:nvPicPr>
          <p:cNvPr id="257" name="Google Shape;257;p26"/>
          <p:cNvPicPr preferRelativeResize="0"/>
          <p:nvPr/>
        </p:nvPicPr>
        <p:blipFill rotWithShape="1">
          <a:blip r:embed="rId4">
            <a:alphaModFix/>
          </a:blip>
          <a:srcRect/>
          <a:stretch/>
        </p:blipFill>
        <p:spPr>
          <a:xfrm>
            <a:off x="1368175" y="3363575"/>
            <a:ext cx="589550" cy="589550"/>
          </a:xfrm>
          <a:prstGeom prst="rect">
            <a:avLst/>
          </a:prstGeom>
          <a:noFill/>
          <a:ln>
            <a:noFill/>
          </a:ln>
        </p:spPr>
      </p:pic>
      <p:pic>
        <p:nvPicPr>
          <p:cNvPr id="258" name="Google Shape;258;p26"/>
          <p:cNvPicPr preferRelativeResize="0"/>
          <p:nvPr/>
        </p:nvPicPr>
        <p:blipFill rotWithShape="1">
          <a:blip r:embed="rId5">
            <a:alphaModFix/>
          </a:blip>
          <a:srcRect/>
          <a:stretch/>
        </p:blipFill>
        <p:spPr>
          <a:xfrm>
            <a:off x="6831125" y="2571950"/>
            <a:ext cx="1562100" cy="1113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7"/>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Elixir</a:t>
            </a:r>
            <a:endParaRPr/>
          </a:p>
        </p:txBody>
      </p:sp>
      <p:pic>
        <p:nvPicPr>
          <p:cNvPr id="264" name="Google Shape;264;p27"/>
          <p:cNvPicPr preferRelativeResize="0"/>
          <p:nvPr/>
        </p:nvPicPr>
        <p:blipFill rotWithShape="1">
          <a:blip r:embed="rId3">
            <a:alphaModFix/>
          </a:blip>
          <a:srcRect/>
          <a:stretch/>
        </p:blipFill>
        <p:spPr>
          <a:xfrm>
            <a:off x="4455856" y="658555"/>
            <a:ext cx="4372899" cy="3949094"/>
          </a:xfrm>
          <a:prstGeom prst="rect">
            <a:avLst/>
          </a:prstGeom>
          <a:noFill/>
          <a:ln>
            <a:noFill/>
          </a:ln>
        </p:spPr>
      </p:pic>
      <p:sp>
        <p:nvSpPr>
          <p:cNvPr id="265" name="Google Shape;265;p27"/>
          <p:cNvSpPr txBox="1">
            <a:spLocks noGrp="1"/>
          </p:cNvSpPr>
          <p:nvPr>
            <p:ph type="body" idx="1"/>
          </p:nvPr>
        </p:nvSpPr>
        <p:spPr>
          <a:xfrm>
            <a:off x="323408" y="800974"/>
            <a:ext cx="4248593" cy="1323334"/>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rgbClr val="171616"/>
              </a:buClr>
              <a:buSzPts val="1500"/>
              <a:buNone/>
            </a:pPr>
            <a:r>
              <a:rPr lang="en"/>
              <a:t>ELIXIR is the European infrastructure for biological information</a:t>
            </a:r>
            <a:endParaRPr/>
          </a:p>
          <a:p>
            <a:pPr marL="254000" lvl="0" indent="-247650" algn="l" rtl="0">
              <a:lnSpc>
                <a:spcPct val="90000"/>
              </a:lnSpc>
              <a:spcBef>
                <a:spcPts val="800"/>
              </a:spcBef>
              <a:spcAft>
                <a:spcPts val="0"/>
              </a:spcAft>
              <a:buClr>
                <a:srgbClr val="171616"/>
              </a:buClr>
              <a:buSzPts val="1500"/>
              <a:buFont typeface="Arial"/>
              <a:buChar char="•"/>
            </a:pPr>
            <a:r>
              <a:rPr lang="en"/>
              <a:t>23 member nations, &gt;250 research institutes</a:t>
            </a:r>
            <a:endParaRPr/>
          </a:p>
          <a:p>
            <a:pPr marL="254000" lvl="0" indent="-247650" algn="l" rtl="0">
              <a:lnSpc>
                <a:spcPct val="90000"/>
              </a:lnSpc>
              <a:spcBef>
                <a:spcPts val="800"/>
              </a:spcBef>
              <a:spcAft>
                <a:spcPts val="0"/>
              </a:spcAft>
              <a:buClr>
                <a:srgbClr val="171616"/>
              </a:buClr>
              <a:buSzPts val="1500"/>
              <a:buFont typeface="Arial"/>
              <a:buChar char="•"/>
            </a:pPr>
            <a:r>
              <a:rPr lang="en"/>
              <a:t>NBIS coordinates the Swedish ELIXIR node</a:t>
            </a:r>
            <a:endParaRPr/>
          </a:p>
        </p:txBody>
      </p:sp>
      <p:sp>
        <p:nvSpPr>
          <p:cNvPr id="266" name="Google Shape;266;p27"/>
          <p:cNvSpPr/>
          <p:nvPr/>
        </p:nvSpPr>
        <p:spPr>
          <a:xfrm>
            <a:off x="1189856" y="2024131"/>
            <a:ext cx="2376000" cy="391754"/>
          </a:xfrm>
          <a:prstGeom prst="rect">
            <a:avLst/>
          </a:prstGeom>
          <a:solidFill>
            <a:srgbClr val="F074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Data</a:t>
            </a:r>
            <a:endParaRPr sz="1400" b="0" i="0" u="none" strike="noStrike" cap="none">
              <a:solidFill>
                <a:schemeClr val="lt1"/>
              </a:solidFill>
              <a:latin typeface="Calibri"/>
              <a:ea typeface="Calibri"/>
              <a:cs typeface="Calibri"/>
              <a:sym typeface="Calibri"/>
            </a:endParaRPr>
          </a:p>
        </p:txBody>
      </p:sp>
      <p:sp>
        <p:nvSpPr>
          <p:cNvPr id="267" name="Google Shape;267;p27"/>
          <p:cNvSpPr/>
          <p:nvPr/>
        </p:nvSpPr>
        <p:spPr>
          <a:xfrm>
            <a:off x="1198821" y="2485938"/>
            <a:ext cx="2376000" cy="391754"/>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Tools</a:t>
            </a:r>
            <a:endParaRPr sz="1400" b="0" i="0" u="none" strike="noStrike" cap="none">
              <a:solidFill>
                <a:schemeClr val="lt1"/>
              </a:solidFill>
              <a:latin typeface="Calibri"/>
              <a:ea typeface="Calibri"/>
              <a:cs typeface="Calibri"/>
              <a:sym typeface="Calibri"/>
            </a:endParaRPr>
          </a:p>
        </p:txBody>
      </p:sp>
      <p:sp>
        <p:nvSpPr>
          <p:cNvPr id="268" name="Google Shape;268;p27"/>
          <p:cNvSpPr/>
          <p:nvPr/>
        </p:nvSpPr>
        <p:spPr>
          <a:xfrm>
            <a:off x="1189856" y="2951089"/>
            <a:ext cx="2376000" cy="391754"/>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Interoperability</a:t>
            </a:r>
            <a:endParaRPr sz="1400" b="0" i="0" u="none" strike="noStrike" cap="none">
              <a:solidFill>
                <a:schemeClr val="lt1"/>
              </a:solidFill>
              <a:latin typeface="Calibri"/>
              <a:ea typeface="Calibri"/>
              <a:cs typeface="Calibri"/>
              <a:sym typeface="Calibri"/>
            </a:endParaRPr>
          </a:p>
        </p:txBody>
      </p:sp>
      <p:sp>
        <p:nvSpPr>
          <p:cNvPr id="269" name="Google Shape;269;p27"/>
          <p:cNvSpPr/>
          <p:nvPr/>
        </p:nvSpPr>
        <p:spPr>
          <a:xfrm>
            <a:off x="1197680" y="3416241"/>
            <a:ext cx="2377052" cy="391753"/>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Training</a:t>
            </a:r>
            <a:endParaRPr sz="1400" b="0" i="0" u="none" strike="noStrike" cap="none">
              <a:solidFill>
                <a:schemeClr val="lt1"/>
              </a:solidFill>
              <a:latin typeface="Calibri"/>
              <a:ea typeface="Calibri"/>
              <a:cs typeface="Calibri"/>
              <a:sym typeface="Calibri"/>
            </a:endParaRPr>
          </a:p>
        </p:txBody>
      </p:sp>
      <p:sp>
        <p:nvSpPr>
          <p:cNvPr id="270" name="Google Shape;270;p27"/>
          <p:cNvSpPr/>
          <p:nvPr/>
        </p:nvSpPr>
        <p:spPr>
          <a:xfrm>
            <a:off x="1197681" y="3877723"/>
            <a:ext cx="2376000" cy="391753"/>
          </a:xfrm>
          <a:prstGeom prst="rect">
            <a:avLst/>
          </a:prstGeom>
          <a:solidFill>
            <a:srgbClr val="7C7C7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Computing</a:t>
            </a:r>
            <a:endParaRPr sz="1400" b="0" i="0" u="none" strike="noStrike" cap="none">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8"/>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Welcome to contact us!</a:t>
            </a:r>
            <a:endParaRPr/>
          </a:p>
        </p:txBody>
      </p:sp>
      <p:pic>
        <p:nvPicPr>
          <p:cNvPr id="277" name="Google Shape;277;p28"/>
          <p:cNvPicPr preferRelativeResize="0"/>
          <p:nvPr/>
        </p:nvPicPr>
        <p:blipFill rotWithShape="1">
          <a:blip r:embed="rId3">
            <a:alphaModFix/>
          </a:blip>
          <a:srcRect/>
          <a:stretch/>
        </p:blipFill>
        <p:spPr>
          <a:xfrm>
            <a:off x="1663907" y="833524"/>
            <a:ext cx="5859971" cy="3899621"/>
          </a:xfrm>
          <a:prstGeom prst="rect">
            <a:avLst/>
          </a:prstGeom>
          <a:noFill/>
          <a:ln>
            <a:noFill/>
          </a:ln>
        </p:spPr>
      </p:pic>
      <p:sp>
        <p:nvSpPr>
          <p:cNvPr id="278" name="Google Shape;278;p28"/>
          <p:cNvSpPr txBox="1">
            <a:spLocks noGrp="1"/>
          </p:cNvSpPr>
          <p:nvPr>
            <p:ph type="body" idx="1"/>
          </p:nvPr>
        </p:nvSpPr>
        <p:spPr>
          <a:xfrm>
            <a:off x="1157991" y="3769530"/>
            <a:ext cx="3695074" cy="1146748"/>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3000"/>
              <a:buNone/>
            </a:pPr>
            <a:r>
              <a:rPr lang="en" sz="3000" u="sng">
                <a:solidFill>
                  <a:schemeClr val="hlink"/>
                </a:solidFill>
                <a:hlinkClick r:id="rId4"/>
              </a:rPr>
              <a:t>www.nbis.se</a:t>
            </a:r>
            <a:endParaRPr sz="3000"/>
          </a:p>
        </p:txBody>
      </p:sp>
      <p:pic>
        <p:nvPicPr>
          <p:cNvPr id="279" name="Google Shape;279;p28"/>
          <p:cNvPicPr preferRelativeResize="0"/>
          <p:nvPr/>
        </p:nvPicPr>
        <p:blipFill rotWithShape="1">
          <a:blip r:embed="rId5">
            <a:alphaModFix/>
          </a:blip>
          <a:srcRect/>
          <a:stretch/>
        </p:blipFill>
        <p:spPr>
          <a:xfrm>
            <a:off x="1018800" y="4020350"/>
            <a:ext cx="645100" cy="645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pic>
        <p:nvPicPr>
          <p:cNvPr id="32" name="Google Shape;32;p2"/>
          <p:cNvPicPr preferRelativeResize="0"/>
          <p:nvPr/>
        </p:nvPicPr>
        <p:blipFill rotWithShape="1">
          <a:blip r:embed="rId3">
            <a:alphaModFix/>
          </a:blip>
          <a:srcRect/>
          <a:stretch/>
        </p:blipFill>
        <p:spPr>
          <a:xfrm>
            <a:off x="323400" y="751375"/>
            <a:ext cx="6084823" cy="3182027"/>
          </a:xfrm>
          <a:prstGeom prst="rect">
            <a:avLst/>
          </a:prstGeom>
          <a:noFill/>
          <a:ln>
            <a:noFill/>
          </a:ln>
        </p:spPr>
      </p:pic>
      <p:pic>
        <p:nvPicPr>
          <p:cNvPr id="33" name="Google Shape;33;p2" descr="A group of people standing outside a building&#10;&#10;Description automatically generated with medium confidence"/>
          <p:cNvPicPr preferRelativeResize="0"/>
          <p:nvPr/>
        </p:nvPicPr>
        <p:blipFill rotWithShape="1">
          <a:blip r:embed="rId4">
            <a:alphaModFix/>
          </a:blip>
          <a:srcRect/>
          <a:stretch/>
        </p:blipFill>
        <p:spPr>
          <a:xfrm>
            <a:off x="0" y="-2282697"/>
            <a:ext cx="4629975" cy="1974201"/>
          </a:xfrm>
          <a:prstGeom prst="rect">
            <a:avLst/>
          </a:prstGeom>
          <a:noFill/>
          <a:ln>
            <a:noFill/>
          </a:ln>
        </p:spPr>
      </p:pic>
      <p:sp>
        <p:nvSpPr>
          <p:cNvPr id="34" name="Google Shape;34;p2"/>
          <p:cNvSpPr/>
          <p:nvPr/>
        </p:nvSpPr>
        <p:spPr>
          <a:xfrm>
            <a:off x="4899863" y="2827265"/>
            <a:ext cx="1635790" cy="1597961"/>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5" name="Google Shape;35;p2"/>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The SciLifeLab bioinformatics platform</a:t>
            </a:r>
            <a:endParaRPr/>
          </a:p>
        </p:txBody>
      </p:sp>
      <p:grpSp>
        <p:nvGrpSpPr>
          <p:cNvPr id="36" name="Google Shape;36;p2"/>
          <p:cNvGrpSpPr/>
          <p:nvPr/>
        </p:nvGrpSpPr>
        <p:grpSpPr>
          <a:xfrm>
            <a:off x="6914156" y="1504185"/>
            <a:ext cx="1681284" cy="2895265"/>
            <a:chOff x="10032616" y="3903061"/>
            <a:chExt cx="1237035" cy="2321746"/>
          </a:xfrm>
        </p:grpSpPr>
        <p:grpSp>
          <p:nvGrpSpPr>
            <p:cNvPr id="37" name="Google Shape;37;p2"/>
            <p:cNvGrpSpPr/>
            <p:nvPr/>
          </p:nvGrpSpPr>
          <p:grpSpPr>
            <a:xfrm>
              <a:off x="10226037" y="3903061"/>
              <a:ext cx="1043614" cy="2321746"/>
              <a:chOff x="3663675" y="-2"/>
              <a:chExt cx="2957700" cy="6580047"/>
            </a:xfrm>
          </p:grpSpPr>
          <p:pic>
            <p:nvPicPr>
              <p:cNvPr id="38" name="Google Shape;38;p2"/>
              <p:cNvPicPr preferRelativeResize="0"/>
              <p:nvPr/>
            </p:nvPicPr>
            <p:blipFill rotWithShape="1">
              <a:blip r:embed="rId5">
                <a:alphaModFix amt="70000"/>
              </a:blip>
              <a:srcRect l="33353" r="32933"/>
              <a:stretch/>
            </p:blipFill>
            <p:spPr>
              <a:xfrm>
                <a:off x="3663675" y="-2"/>
                <a:ext cx="2957700" cy="6580047"/>
              </a:xfrm>
              <a:prstGeom prst="rect">
                <a:avLst/>
              </a:prstGeom>
              <a:noFill/>
              <a:ln>
                <a:noFill/>
              </a:ln>
            </p:spPr>
          </p:pic>
          <p:sp>
            <p:nvSpPr>
              <p:cNvPr id="39" name="Google Shape;39;p2"/>
              <p:cNvSpPr/>
              <p:nvPr/>
            </p:nvSpPr>
            <p:spPr>
              <a:xfrm>
                <a:off x="4200315" y="6083610"/>
                <a:ext cx="93945" cy="93945"/>
              </a:xfrm>
              <a:prstGeom prst="ellipse">
                <a:avLst/>
              </a:prstGeom>
              <a:solidFill>
                <a:schemeClr val="accent1"/>
              </a:solidFill>
              <a:ln w="12700" cap="flat" cmpd="sng">
                <a:solidFill>
                  <a:srgbClr val="59595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0" name="Google Shape;40;p2"/>
              <p:cNvSpPr/>
              <p:nvPr/>
            </p:nvSpPr>
            <p:spPr>
              <a:xfrm>
                <a:off x="3966709" y="5389468"/>
                <a:ext cx="93945" cy="93945"/>
              </a:xfrm>
              <a:prstGeom prst="ellipse">
                <a:avLst/>
              </a:prstGeom>
              <a:solidFill>
                <a:schemeClr val="accent1"/>
              </a:solidFill>
              <a:ln w="12700" cap="flat" cmpd="sng">
                <a:solidFill>
                  <a:srgbClr val="59595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1" name="Google Shape;41;p2"/>
              <p:cNvSpPr/>
              <p:nvPr/>
            </p:nvSpPr>
            <p:spPr>
              <a:xfrm>
                <a:off x="5068602" y="4575183"/>
                <a:ext cx="93945" cy="93945"/>
              </a:xfrm>
              <a:prstGeom prst="ellipse">
                <a:avLst/>
              </a:prstGeom>
              <a:solidFill>
                <a:schemeClr val="accent1"/>
              </a:solidFill>
              <a:ln w="12700" cap="flat" cmpd="sng">
                <a:solidFill>
                  <a:srgbClr val="59595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2" name="Google Shape;42;p2"/>
              <p:cNvSpPr/>
              <p:nvPr/>
            </p:nvSpPr>
            <p:spPr>
              <a:xfrm>
                <a:off x="5149199" y="4720909"/>
                <a:ext cx="93945" cy="93945"/>
              </a:xfrm>
              <a:prstGeom prst="ellipse">
                <a:avLst/>
              </a:prstGeom>
              <a:solidFill>
                <a:schemeClr val="accent1"/>
              </a:solidFill>
              <a:ln w="12700" cap="flat" cmpd="sng">
                <a:solidFill>
                  <a:srgbClr val="59595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3" name="Google Shape;43;p2"/>
              <p:cNvSpPr/>
              <p:nvPr/>
            </p:nvSpPr>
            <p:spPr>
              <a:xfrm>
                <a:off x="4693722" y="5061305"/>
                <a:ext cx="93945" cy="93945"/>
              </a:xfrm>
              <a:prstGeom prst="ellipse">
                <a:avLst/>
              </a:prstGeom>
              <a:solidFill>
                <a:schemeClr val="accent1"/>
              </a:solidFill>
              <a:ln w="12700" cap="flat" cmpd="sng">
                <a:solidFill>
                  <a:srgbClr val="59595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4" name="Google Shape;44;p2"/>
              <p:cNvSpPr/>
              <p:nvPr/>
            </p:nvSpPr>
            <p:spPr>
              <a:xfrm>
                <a:off x="5614794" y="2805341"/>
                <a:ext cx="93945" cy="93945"/>
              </a:xfrm>
              <a:prstGeom prst="ellipse">
                <a:avLst/>
              </a:prstGeom>
              <a:solidFill>
                <a:schemeClr val="accent1"/>
              </a:solidFill>
              <a:ln w="12700" cap="flat" cmpd="sng">
                <a:solidFill>
                  <a:srgbClr val="59595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45" name="Google Shape;45;p2"/>
            <p:cNvSpPr txBox="1"/>
            <p:nvPr/>
          </p:nvSpPr>
          <p:spPr>
            <a:xfrm>
              <a:off x="10901429" y="4831690"/>
              <a:ext cx="280852" cy="12032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 sz="500" b="0" i="1" u="none" strike="noStrike" cap="none">
                  <a:solidFill>
                    <a:schemeClr val="dk1"/>
                  </a:solidFill>
                  <a:latin typeface="Arial"/>
                  <a:ea typeface="Arial"/>
                  <a:cs typeface="Arial"/>
                  <a:sym typeface="Arial"/>
                </a:rPr>
                <a:t>Umeå</a:t>
              </a:r>
              <a:endParaRPr sz="500" b="0" i="1" u="none" strike="noStrike" cap="none">
                <a:solidFill>
                  <a:schemeClr val="dk1"/>
                </a:solidFill>
                <a:latin typeface="Arial"/>
                <a:ea typeface="Arial"/>
                <a:cs typeface="Arial"/>
                <a:sym typeface="Arial"/>
              </a:endParaRPr>
            </a:p>
          </p:txBody>
        </p:sp>
        <p:sp>
          <p:nvSpPr>
            <p:cNvPr id="46" name="Google Shape;46;p2"/>
            <p:cNvSpPr txBox="1"/>
            <p:nvPr/>
          </p:nvSpPr>
          <p:spPr>
            <a:xfrm>
              <a:off x="10727667" y="5547385"/>
              <a:ext cx="373630" cy="12032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 sz="500" b="0" i="1" u="none" strike="noStrike" cap="none">
                  <a:solidFill>
                    <a:schemeClr val="dk1"/>
                  </a:solidFill>
                  <a:latin typeface="Arial"/>
                  <a:ea typeface="Arial"/>
                  <a:cs typeface="Arial"/>
                  <a:sym typeface="Arial"/>
                </a:rPr>
                <a:t>Stockholm</a:t>
              </a:r>
              <a:endParaRPr sz="1100" b="0" i="0" u="none" strike="noStrike" cap="none">
                <a:solidFill>
                  <a:srgbClr val="000000"/>
                </a:solidFill>
                <a:latin typeface="Arial"/>
                <a:ea typeface="Arial"/>
                <a:cs typeface="Arial"/>
                <a:sym typeface="Arial"/>
              </a:endParaRPr>
            </a:p>
          </p:txBody>
        </p:sp>
        <p:sp>
          <p:nvSpPr>
            <p:cNvPr id="47" name="Google Shape;47;p2"/>
            <p:cNvSpPr txBox="1"/>
            <p:nvPr/>
          </p:nvSpPr>
          <p:spPr>
            <a:xfrm>
              <a:off x="10763039" y="5386702"/>
              <a:ext cx="282358" cy="12032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 sz="500" b="0" i="1" u="none" strike="noStrike" cap="none">
                  <a:solidFill>
                    <a:schemeClr val="dk1"/>
                  </a:solidFill>
                  <a:latin typeface="Arial"/>
                  <a:ea typeface="Arial"/>
                  <a:cs typeface="Arial"/>
                  <a:sym typeface="Arial"/>
                </a:rPr>
                <a:t>Uppsala</a:t>
              </a:r>
              <a:endParaRPr sz="1100" b="0" i="0" u="none" strike="noStrike" cap="none">
                <a:solidFill>
                  <a:srgbClr val="000000"/>
                </a:solidFill>
                <a:latin typeface="Arial"/>
                <a:ea typeface="Arial"/>
                <a:cs typeface="Arial"/>
                <a:sym typeface="Arial"/>
              </a:endParaRPr>
            </a:p>
          </p:txBody>
        </p:sp>
        <p:sp>
          <p:nvSpPr>
            <p:cNvPr id="48" name="Google Shape;48;p2"/>
            <p:cNvSpPr txBox="1"/>
            <p:nvPr/>
          </p:nvSpPr>
          <p:spPr>
            <a:xfrm>
              <a:off x="10648551" y="5649241"/>
              <a:ext cx="312433" cy="12032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 sz="500" b="0" i="1" u="none" strike="noStrike" cap="none">
                  <a:solidFill>
                    <a:schemeClr val="dk1"/>
                  </a:solidFill>
                  <a:latin typeface="Arial"/>
                  <a:ea typeface="Arial"/>
                  <a:cs typeface="Arial"/>
                  <a:sym typeface="Arial"/>
                </a:rPr>
                <a:t>Linköping</a:t>
              </a:r>
              <a:endParaRPr sz="1100" b="0" i="0" u="none" strike="noStrike" cap="none">
                <a:solidFill>
                  <a:srgbClr val="000000"/>
                </a:solidFill>
                <a:latin typeface="Arial"/>
                <a:ea typeface="Arial"/>
                <a:cs typeface="Arial"/>
                <a:sym typeface="Arial"/>
              </a:endParaRPr>
            </a:p>
          </p:txBody>
        </p:sp>
        <p:sp>
          <p:nvSpPr>
            <p:cNvPr id="49" name="Google Shape;49;p2"/>
            <p:cNvSpPr txBox="1"/>
            <p:nvPr/>
          </p:nvSpPr>
          <p:spPr>
            <a:xfrm>
              <a:off x="10032616" y="5713587"/>
              <a:ext cx="308895" cy="12032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 sz="500" b="0" i="1" u="none" strike="noStrike" cap="none">
                  <a:solidFill>
                    <a:schemeClr val="dk1"/>
                  </a:solidFill>
                  <a:latin typeface="Arial"/>
                  <a:ea typeface="Arial"/>
                  <a:cs typeface="Arial"/>
                  <a:sym typeface="Arial"/>
                </a:rPr>
                <a:t>Göteborg</a:t>
              </a:r>
              <a:endParaRPr sz="500" b="0" i="1" u="none" strike="noStrike" cap="none">
                <a:solidFill>
                  <a:schemeClr val="dk1"/>
                </a:solidFill>
                <a:latin typeface="Arial"/>
                <a:ea typeface="Arial"/>
                <a:cs typeface="Arial"/>
                <a:sym typeface="Arial"/>
              </a:endParaRPr>
            </a:p>
          </p:txBody>
        </p:sp>
        <p:sp>
          <p:nvSpPr>
            <p:cNvPr id="50" name="Google Shape;50;p2"/>
            <p:cNvSpPr txBox="1"/>
            <p:nvPr/>
          </p:nvSpPr>
          <p:spPr>
            <a:xfrm>
              <a:off x="10227448" y="6047508"/>
              <a:ext cx="211592" cy="12032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 sz="500" b="0" i="1" u="none" strike="noStrike" cap="none">
                  <a:solidFill>
                    <a:schemeClr val="dk1"/>
                  </a:solidFill>
                  <a:latin typeface="Arial"/>
                  <a:ea typeface="Arial"/>
                  <a:cs typeface="Arial"/>
                  <a:sym typeface="Arial"/>
                </a:rPr>
                <a:t>Lund</a:t>
              </a:r>
              <a:endParaRPr sz="1100" b="0" i="0" u="none" strike="noStrike" cap="none">
                <a:solidFill>
                  <a:srgbClr val="000000"/>
                </a:solidFill>
                <a:latin typeface="Arial"/>
                <a:ea typeface="Arial"/>
                <a:cs typeface="Arial"/>
                <a:sym typeface="Arial"/>
              </a:endParaRPr>
            </a:p>
          </p:txBody>
        </p:sp>
      </p:grpSp>
      <p:sp>
        <p:nvSpPr>
          <p:cNvPr id="51" name="Google Shape;51;p2"/>
          <p:cNvSpPr txBox="1">
            <a:spLocks noGrp="1"/>
          </p:cNvSpPr>
          <p:nvPr>
            <p:ph type="body" idx="1"/>
          </p:nvPr>
        </p:nvSpPr>
        <p:spPr>
          <a:xfrm>
            <a:off x="5046713" y="3166318"/>
            <a:ext cx="1310413" cy="1233131"/>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lt1"/>
              </a:buClr>
              <a:buSzPts val="1100"/>
              <a:buNone/>
            </a:pPr>
            <a:r>
              <a:rPr lang="en" sz="1100" dirty="0">
                <a:solidFill>
                  <a:schemeClr val="lt1"/>
                </a:solidFill>
              </a:rPr>
              <a:t>~120 staff at six different sites across Sweden with expertise in many different omics-related areas</a:t>
            </a:r>
            <a:endParaRPr dirty="0"/>
          </a:p>
          <a:p>
            <a:pPr marL="0" lvl="0" indent="0" algn="l" rtl="0">
              <a:lnSpc>
                <a:spcPct val="90000"/>
              </a:lnSpc>
              <a:spcBef>
                <a:spcPts val="800"/>
              </a:spcBef>
              <a:spcAft>
                <a:spcPts val="0"/>
              </a:spcAft>
              <a:buClr>
                <a:srgbClr val="171616"/>
              </a:buClr>
              <a:buSzPts val="1400"/>
              <a:buNone/>
            </a:pPr>
            <a:endParaRPr sz="1400" dirty="0"/>
          </a:p>
        </p:txBody>
      </p:sp>
      <p:cxnSp>
        <p:nvCxnSpPr>
          <p:cNvPr id="52" name="Google Shape;52;p2"/>
          <p:cNvCxnSpPr/>
          <p:nvPr/>
        </p:nvCxnSpPr>
        <p:spPr>
          <a:xfrm rot="10800000" flipH="1">
            <a:off x="6300194" y="2793110"/>
            <a:ext cx="1731722" cy="509765"/>
          </a:xfrm>
          <a:prstGeom prst="straightConnector1">
            <a:avLst/>
          </a:prstGeom>
          <a:noFill/>
          <a:ln w="28575" cap="rnd" cmpd="sng">
            <a:solidFill>
              <a:schemeClr val="accent1"/>
            </a:solidFill>
            <a:prstDash val="dot"/>
            <a:round/>
            <a:headEnd type="none" w="sm" len="sm"/>
            <a:tailEnd type="none" w="sm" len="sm"/>
          </a:ln>
        </p:spPr>
      </p:cxnSp>
      <p:cxnSp>
        <p:nvCxnSpPr>
          <p:cNvPr id="53" name="Google Shape;53;p2"/>
          <p:cNvCxnSpPr/>
          <p:nvPr/>
        </p:nvCxnSpPr>
        <p:spPr>
          <a:xfrm>
            <a:off x="6298405" y="3925801"/>
            <a:ext cx="1113900" cy="276000"/>
          </a:xfrm>
          <a:prstGeom prst="straightConnector1">
            <a:avLst/>
          </a:prstGeom>
          <a:noFill/>
          <a:ln w="28575" cap="rnd" cmpd="sng">
            <a:solidFill>
              <a:schemeClr val="accent1"/>
            </a:solidFill>
            <a:prstDash val="dot"/>
            <a:round/>
            <a:headEnd type="none" w="sm" len="sm"/>
            <a:tailEnd type="none" w="sm" len="sm"/>
          </a:ln>
        </p:spPr>
      </p:cxnSp>
      <p:cxnSp>
        <p:nvCxnSpPr>
          <p:cNvPr id="54" name="Google Shape;54;p2"/>
          <p:cNvCxnSpPr/>
          <p:nvPr/>
        </p:nvCxnSpPr>
        <p:spPr>
          <a:xfrm>
            <a:off x="6408213" y="3532643"/>
            <a:ext cx="1378223" cy="16626"/>
          </a:xfrm>
          <a:prstGeom prst="straightConnector1">
            <a:avLst/>
          </a:prstGeom>
          <a:noFill/>
          <a:ln w="28575" cap="rnd" cmpd="sng">
            <a:solidFill>
              <a:schemeClr val="accent1"/>
            </a:solidFill>
            <a:prstDash val="dot"/>
            <a:round/>
            <a:headEnd type="none" w="sm" len="sm"/>
            <a:tailEnd type="none" w="sm" len="sm"/>
          </a:ln>
        </p:spPr>
      </p:cxnSp>
      <p:cxnSp>
        <p:nvCxnSpPr>
          <p:cNvPr id="55" name="Google Shape;55;p2"/>
          <p:cNvCxnSpPr/>
          <p:nvPr/>
        </p:nvCxnSpPr>
        <p:spPr>
          <a:xfrm>
            <a:off x="6349756" y="3847003"/>
            <a:ext cx="901684" cy="49252"/>
          </a:xfrm>
          <a:prstGeom prst="straightConnector1">
            <a:avLst/>
          </a:prstGeom>
          <a:noFill/>
          <a:ln w="28575" cap="rnd" cmpd="sng">
            <a:solidFill>
              <a:schemeClr val="accent1"/>
            </a:solidFill>
            <a:prstDash val="dot"/>
            <a:round/>
            <a:headEnd type="none" w="sm" len="sm"/>
            <a:tailEnd type="none" w="sm" len="sm"/>
          </a:ln>
        </p:spPr>
      </p:cxnSp>
      <p:cxnSp>
        <p:nvCxnSpPr>
          <p:cNvPr id="56" name="Google Shape;56;p2"/>
          <p:cNvCxnSpPr/>
          <p:nvPr/>
        </p:nvCxnSpPr>
        <p:spPr>
          <a:xfrm>
            <a:off x="6383125" y="3614150"/>
            <a:ext cx="1378223" cy="16626"/>
          </a:xfrm>
          <a:prstGeom prst="straightConnector1">
            <a:avLst/>
          </a:prstGeom>
          <a:noFill/>
          <a:ln w="28575" cap="rnd" cmpd="sng">
            <a:solidFill>
              <a:schemeClr val="accent1"/>
            </a:solidFill>
            <a:prstDash val="dot"/>
            <a:round/>
            <a:headEnd type="none" w="sm" len="sm"/>
            <a:tailEnd type="none" w="sm" len="sm"/>
          </a:ln>
        </p:spPr>
      </p:cxnSp>
      <p:cxnSp>
        <p:nvCxnSpPr>
          <p:cNvPr id="57" name="Google Shape;57;p2"/>
          <p:cNvCxnSpPr/>
          <p:nvPr/>
        </p:nvCxnSpPr>
        <p:spPr>
          <a:xfrm>
            <a:off x="6374605" y="3706039"/>
            <a:ext cx="1205352" cy="43322"/>
          </a:xfrm>
          <a:prstGeom prst="straightConnector1">
            <a:avLst/>
          </a:prstGeom>
          <a:noFill/>
          <a:ln w="28575" cap="rnd" cmpd="sng">
            <a:solidFill>
              <a:schemeClr val="accent1"/>
            </a:solidFill>
            <a:prstDash val="dot"/>
            <a:round/>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6"/>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Core activities</a:t>
            </a:r>
            <a:endParaRPr/>
          </a:p>
        </p:txBody>
      </p:sp>
      <p:sp>
        <p:nvSpPr>
          <p:cNvPr id="64" name="Google Shape;64;p6"/>
          <p:cNvSpPr/>
          <p:nvPr/>
        </p:nvSpPr>
        <p:spPr>
          <a:xfrm>
            <a:off x="134695" y="723703"/>
            <a:ext cx="8685896" cy="484748"/>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a:solidFill>
                  <a:schemeClr val="dk1"/>
                </a:solidFill>
                <a:latin typeface="Calibri"/>
                <a:ea typeface="Calibri"/>
                <a:cs typeface="Calibri"/>
                <a:sym typeface="Calibri"/>
              </a:rPr>
              <a:t>‘To help the Swedish research community build knowledge in analyzing large and complex omics data</a:t>
            </a:r>
            <a:br>
              <a:rPr lang="en" sz="1400" b="0" i="1" u="none" strike="noStrike" cap="none">
                <a:solidFill>
                  <a:schemeClr val="dk1"/>
                </a:solidFill>
                <a:latin typeface="Calibri"/>
                <a:ea typeface="Calibri"/>
                <a:cs typeface="Calibri"/>
                <a:sym typeface="Calibri"/>
              </a:rPr>
            </a:br>
            <a:r>
              <a:rPr lang="en" sz="1400" b="0" i="1" u="none" strike="noStrike" cap="none">
                <a:solidFill>
                  <a:schemeClr val="dk1"/>
                </a:solidFill>
                <a:latin typeface="Calibri"/>
                <a:ea typeface="Calibri"/>
                <a:cs typeface="Calibri"/>
                <a:sym typeface="Calibri"/>
              </a:rPr>
              <a:t>and to make bioinformatics easily accessible for life science researchers’</a:t>
            </a:r>
            <a:endParaRPr sz="1400" b="0" i="1" u="none" strike="noStrike" cap="none">
              <a:solidFill>
                <a:schemeClr val="dk1"/>
              </a:solidFill>
              <a:latin typeface="Calibri"/>
              <a:ea typeface="Calibri"/>
              <a:cs typeface="Calibri"/>
              <a:sym typeface="Calibri"/>
            </a:endParaRPr>
          </a:p>
        </p:txBody>
      </p:sp>
      <p:sp>
        <p:nvSpPr>
          <p:cNvPr id="65" name="Google Shape;65;p6"/>
          <p:cNvSpPr/>
          <p:nvPr/>
        </p:nvSpPr>
        <p:spPr>
          <a:xfrm>
            <a:off x="651723" y="1281765"/>
            <a:ext cx="2315688" cy="3059381"/>
          </a:xfrm>
          <a:prstGeom prst="roundRect">
            <a:avLst>
              <a:gd name="adj" fmla="val 16667"/>
            </a:avLst>
          </a:prstGeom>
          <a:solidFill>
            <a:srgbClr val="A7C94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Support services ranging from short consultations to long-term embedded bioinformaticians.</a:t>
            </a:r>
            <a:endParaRPr sz="1100" b="0" i="0" u="none" strike="noStrike" cap="none">
              <a:solidFill>
                <a:srgbClr val="000000"/>
              </a:solidFill>
              <a:latin typeface="Arial"/>
              <a:ea typeface="Arial"/>
              <a:cs typeface="Arial"/>
              <a:sym typeface="Arial"/>
            </a:endParaRPr>
          </a:p>
        </p:txBody>
      </p:sp>
      <p:sp>
        <p:nvSpPr>
          <p:cNvPr id="66" name="Google Shape;66;p6"/>
          <p:cNvSpPr/>
          <p:nvPr/>
        </p:nvSpPr>
        <p:spPr>
          <a:xfrm>
            <a:off x="6176589" y="1268023"/>
            <a:ext cx="2315688" cy="3059381"/>
          </a:xfrm>
          <a:prstGeom prst="roundRect">
            <a:avLst>
              <a:gd name="adj" fmla="val 16667"/>
            </a:avLst>
          </a:prstGeom>
          <a:solidFill>
            <a:srgbClr val="A7C94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Training events in advanced and applied bioinformatics.</a:t>
            </a:r>
            <a:endParaRPr sz="1100" b="0" i="0" u="none" strike="noStrike" cap="none">
              <a:solidFill>
                <a:srgbClr val="000000"/>
              </a:solidFill>
              <a:latin typeface="Arial"/>
              <a:ea typeface="Arial"/>
              <a:cs typeface="Arial"/>
              <a:sym typeface="Arial"/>
            </a:endParaRPr>
          </a:p>
        </p:txBody>
      </p:sp>
      <p:sp>
        <p:nvSpPr>
          <p:cNvPr id="67" name="Google Shape;67;p6"/>
          <p:cNvSpPr/>
          <p:nvPr/>
        </p:nvSpPr>
        <p:spPr>
          <a:xfrm>
            <a:off x="3414155" y="1269341"/>
            <a:ext cx="2315688" cy="3059381"/>
          </a:xfrm>
          <a:prstGeom prst="roundRect">
            <a:avLst>
              <a:gd name="adj" fmla="val 16667"/>
            </a:avLst>
          </a:prstGeom>
          <a:solidFill>
            <a:srgbClr val="A7C94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Providing infrastructure in the form of services, computational resources, tools and guidelines to the life science community.</a:t>
            </a:r>
            <a:endParaRPr sz="1100" b="0" i="0" u="none" strike="noStrike" cap="none">
              <a:solidFill>
                <a:srgbClr val="000000"/>
              </a:solidFill>
              <a:latin typeface="Arial"/>
              <a:ea typeface="Arial"/>
              <a:cs typeface="Arial"/>
              <a:sym typeface="Arial"/>
            </a:endParaRPr>
          </a:p>
        </p:txBody>
      </p:sp>
      <p:pic>
        <p:nvPicPr>
          <p:cNvPr id="68" name="Google Shape;68;p6" descr="Group brainstorm"/>
          <p:cNvPicPr preferRelativeResize="0"/>
          <p:nvPr/>
        </p:nvPicPr>
        <p:blipFill rotWithShape="1">
          <a:blip r:embed="rId3">
            <a:alphaModFix/>
          </a:blip>
          <a:srcRect/>
          <a:stretch/>
        </p:blipFill>
        <p:spPr>
          <a:xfrm>
            <a:off x="1466667" y="1396222"/>
            <a:ext cx="685800" cy="685800"/>
          </a:xfrm>
          <a:prstGeom prst="rect">
            <a:avLst/>
          </a:prstGeom>
          <a:noFill/>
          <a:ln>
            <a:noFill/>
          </a:ln>
        </p:spPr>
      </p:pic>
      <p:pic>
        <p:nvPicPr>
          <p:cNvPr id="69" name="Google Shape;69;p6" descr="Single gear"/>
          <p:cNvPicPr preferRelativeResize="0"/>
          <p:nvPr/>
        </p:nvPicPr>
        <p:blipFill rotWithShape="1">
          <a:blip r:embed="rId4">
            <a:alphaModFix/>
          </a:blip>
          <a:srcRect/>
          <a:stretch/>
        </p:blipFill>
        <p:spPr>
          <a:xfrm>
            <a:off x="4229099" y="1396222"/>
            <a:ext cx="685800" cy="685800"/>
          </a:xfrm>
          <a:prstGeom prst="rect">
            <a:avLst/>
          </a:prstGeom>
          <a:noFill/>
          <a:ln>
            <a:noFill/>
          </a:ln>
        </p:spPr>
      </p:pic>
      <p:pic>
        <p:nvPicPr>
          <p:cNvPr id="70" name="Google Shape;70;p6" descr="Graduation cap"/>
          <p:cNvPicPr preferRelativeResize="0"/>
          <p:nvPr/>
        </p:nvPicPr>
        <p:blipFill rotWithShape="1">
          <a:blip r:embed="rId5">
            <a:alphaModFix/>
          </a:blip>
          <a:srcRect/>
          <a:stretch/>
        </p:blipFill>
        <p:spPr>
          <a:xfrm>
            <a:off x="6991533" y="1396222"/>
            <a:ext cx="685800" cy="685800"/>
          </a:xfrm>
          <a:prstGeom prst="rect">
            <a:avLst/>
          </a:prstGeom>
          <a:noFill/>
          <a:ln>
            <a:noFill/>
          </a:ln>
        </p:spPr>
      </p:pic>
      <p:sp>
        <p:nvSpPr>
          <p:cNvPr id="71" name="Google Shape;71;p6"/>
          <p:cNvSpPr txBox="1"/>
          <p:nvPr/>
        </p:nvSpPr>
        <p:spPr>
          <a:xfrm>
            <a:off x="1335759" y="2210502"/>
            <a:ext cx="947615" cy="34624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Support</a:t>
            </a:r>
            <a:endParaRPr sz="1100" b="0" i="0" u="none" strike="noStrike" cap="none">
              <a:solidFill>
                <a:srgbClr val="000000"/>
              </a:solidFill>
              <a:latin typeface="Arial"/>
              <a:ea typeface="Arial"/>
              <a:cs typeface="Arial"/>
              <a:sym typeface="Arial"/>
            </a:endParaRPr>
          </a:p>
        </p:txBody>
      </p:sp>
      <p:sp>
        <p:nvSpPr>
          <p:cNvPr id="72" name="Google Shape;72;p6"/>
          <p:cNvSpPr txBox="1"/>
          <p:nvPr/>
        </p:nvSpPr>
        <p:spPr>
          <a:xfrm>
            <a:off x="6851680" y="2210503"/>
            <a:ext cx="965505" cy="34624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Training</a:t>
            </a:r>
            <a:endParaRPr sz="1100" b="0" i="0" u="none" strike="noStrike" cap="none">
              <a:solidFill>
                <a:srgbClr val="000000"/>
              </a:solidFill>
              <a:latin typeface="Arial"/>
              <a:ea typeface="Arial"/>
              <a:cs typeface="Arial"/>
              <a:sym typeface="Arial"/>
            </a:endParaRPr>
          </a:p>
        </p:txBody>
      </p:sp>
      <p:sp>
        <p:nvSpPr>
          <p:cNvPr id="73" name="Google Shape;73;p6"/>
          <p:cNvSpPr txBox="1"/>
          <p:nvPr/>
        </p:nvSpPr>
        <p:spPr>
          <a:xfrm>
            <a:off x="3820267" y="2210503"/>
            <a:ext cx="1498247" cy="34624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Infrastructure</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323407" y="240992"/>
            <a:ext cx="8497200" cy="409500"/>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Support project stages</a:t>
            </a:r>
            <a:endParaRPr/>
          </a:p>
        </p:txBody>
      </p:sp>
      <p:grpSp>
        <p:nvGrpSpPr>
          <p:cNvPr id="80" name="Google Shape;80;p9"/>
          <p:cNvGrpSpPr/>
          <p:nvPr/>
        </p:nvGrpSpPr>
        <p:grpSpPr>
          <a:xfrm>
            <a:off x="1314475" y="2257633"/>
            <a:ext cx="6522388" cy="783225"/>
            <a:chOff x="2063562" y="2816619"/>
            <a:chExt cx="8696517" cy="1044300"/>
          </a:xfrm>
        </p:grpSpPr>
        <p:sp>
          <p:nvSpPr>
            <p:cNvPr id="81" name="Google Shape;81;p9"/>
            <p:cNvSpPr/>
            <p:nvPr/>
          </p:nvSpPr>
          <p:spPr>
            <a:xfrm>
              <a:off x="8616279" y="2816619"/>
              <a:ext cx="2143800" cy="1044300"/>
            </a:xfrm>
            <a:prstGeom prst="rightArrow">
              <a:avLst>
                <a:gd name="adj1" fmla="val 50000"/>
                <a:gd name="adj2" fmla="val 50000"/>
              </a:avLst>
            </a:prstGeom>
            <a:solidFill>
              <a:srgbClr val="A7C94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Publication</a:t>
              </a:r>
              <a:endParaRPr sz="1100" b="0" i="0" u="none" strike="noStrike" cap="none">
                <a:solidFill>
                  <a:schemeClr val="dk1"/>
                </a:solidFill>
                <a:latin typeface="Arial"/>
                <a:ea typeface="Arial"/>
                <a:cs typeface="Arial"/>
                <a:sym typeface="Arial"/>
              </a:endParaRPr>
            </a:p>
          </p:txBody>
        </p:sp>
        <p:sp>
          <p:nvSpPr>
            <p:cNvPr id="82" name="Google Shape;82;p9"/>
            <p:cNvSpPr/>
            <p:nvPr/>
          </p:nvSpPr>
          <p:spPr>
            <a:xfrm>
              <a:off x="3045980" y="3074890"/>
              <a:ext cx="1321800" cy="524700"/>
            </a:xfrm>
            <a:prstGeom prst="rect">
              <a:avLst/>
            </a:prstGeom>
            <a:solidFill>
              <a:srgbClr val="A7C947">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Data </a:t>
              </a:r>
              <a:br>
                <a:rPr lang="en" sz="1100" b="0" i="0" u="none" strike="noStrike" cap="none">
                  <a:solidFill>
                    <a:schemeClr val="dk1"/>
                  </a:solidFill>
                  <a:latin typeface="Arial"/>
                  <a:ea typeface="Arial"/>
                  <a:cs typeface="Arial"/>
                  <a:sym typeface="Arial"/>
                </a:rPr>
              </a:br>
              <a:r>
                <a:rPr lang="en" sz="1100" b="0" i="0" u="none" strike="noStrike" cap="none">
                  <a:solidFill>
                    <a:schemeClr val="dk1"/>
                  </a:solidFill>
                  <a:latin typeface="Arial"/>
                  <a:ea typeface="Arial"/>
                  <a:cs typeface="Arial"/>
                  <a:sym typeface="Arial"/>
                </a:rPr>
                <a:t>generation</a:t>
              </a:r>
              <a:endParaRPr sz="1100" b="0" i="0" u="none" strike="noStrike" cap="none">
                <a:solidFill>
                  <a:srgbClr val="000000"/>
                </a:solidFill>
                <a:latin typeface="Arial"/>
                <a:ea typeface="Arial"/>
                <a:cs typeface="Arial"/>
                <a:sym typeface="Arial"/>
              </a:endParaRPr>
            </a:p>
          </p:txBody>
        </p:sp>
        <p:sp>
          <p:nvSpPr>
            <p:cNvPr id="83" name="Google Shape;83;p9"/>
            <p:cNvSpPr/>
            <p:nvPr/>
          </p:nvSpPr>
          <p:spPr>
            <a:xfrm>
              <a:off x="4367808" y="3074890"/>
              <a:ext cx="1224000" cy="524700"/>
            </a:xfrm>
            <a:prstGeom prst="rect">
              <a:avLst/>
            </a:prstGeom>
            <a:solidFill>
              <a:srgbClr val="A7C947">
                <a:alpha val="6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Standard analyses</a:t>
              </a:r>
              <a:endParaRPr sz="1100" b="0" i="0" u="none" strike="noStrike" cap="none">
                <a:solidFill>
                  <a:srgbClr val="000000"/>
                </a:solidFill>
                <a:latin typeface="Arial"/>
                <a:ea typeface="Arial"/>
                <a:cs typeface="Arial"/>
                <a:sym typeface="Arial"/>
              </a:endParaRPr>
            </a:p>
          </p:txBody>
        </p:sp>
        <p:sp>
          <p:nvSpPr>
            <p:cNvPr id="84" name="Google Shape;84;p9"/>
            <p:cNvSpPr/>
            <p:nvPr/>
          </p:nvSpPr>
          <p:spPr>
            <a:xfrm>
              <a:off x="5591944" y="3074890"/>
              <a:ext cx="3024300" cy="524700"/>
            </a:xfrm>
            <a:prstGeom prst="rect">
              <a:avLst/>
            </a:prstGeom>
            <a:solidFill>
              <a:srgbClr val="A7C947">
                <a:alpha val="8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Project-specific analyses</a:t>
              </a:r>
              <a:endParaRPr sz="1100" b="0" i="0" u="none" strike="noStrike" cap="none">
                <a:solidFill>
                  <a:srgbClr val="000000"/>
                </a:solidFill>
                <a:latin typeface="Arial"/>
                <a:ea typeface="Arial"/>
                <a:cs typeface="Arial"/>
                <a:sym typeface="Arial"/>
              </a:endParaRPr>
            </a:p>
          </p:txBody>
        </p:sp>
        <p:sp>
          <p:nvSpPr>
            <p:cNvPr id="85" name="Google Shape;85;p9"/>
            <p:cNvSpPr/>
            <p:nvPr/>
          </p:nvSpPr>
          <p:spPr>
            <a:xfrm>
              <a:off x="2063562" y="3074890"/>
              <a:ext cx="982500" cy="524700"/>
            </a:xfrm>
            <a:prstGeom prst="rect">
              <a:avLst/>
            </a:prstGeom>
            <a:solidFill>
              <a:srgbClr val="A7C947">
                <a:alpha val="2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Study design</a:t>
              </a:r>
              <a:endParaRPr sz="1100" b="0" i="0" u="none" strike="noStrike" cap="none">
                <a:solidFill>
                  <a:srgbClr val="000000"/>
                </a:solidFill>
                <a:latin typeface="Arial"/>
                <a:ea typeface="Arial"/>
                <a:cs typeface="Arial"/>
                <a:sym typeface="Arial"/>
              </a:endParaRPr>
            </a:p>
          </p:txBody>
        </p:sp>
      </p:grpSp>
      <p:grpSp>
        <p:nvGrpSpPr>
          <p:cNvPr id="86" name="Google Shape;86;p9"/>
          <p:cNvGrpSpPr/>
          <p:nvPr/>
        </p:nvGrpSpPr>
        <p:grpSpPr>
          <a:xfrm>
            <a:off x="3960571" y="1679239"/>
            <a:ext cx="3674031" cy="566836"/>
            <a:chOff x="5591946" y="2057817"/>
            <a:chExt cx="4640100" cy="651685"/>
          </a:xfrm>
        </p:grpSpPr>
        <p:sp>
          <p:nvSpPr>
            <p:cNvPr id="87" name="Google Shape;87;p9"/>
            <p:cNvSpPr/>
            <p:nvPr/>
          </p:nvSpPr>
          <p:spPr>
            <a:xfrm rot="-5400000">
              <a:off x="7761396" y="238852"/>
              <a:ext cx="301200" cy="4640100"/>
            </a:xfrm>
            <a:prstGeom prst="rightBrace">
              <a:avLst>
                <a:gd name="adj1" fmla="val 50222"/>
                <a:gd name="adj2" fmla="val 50000"/>
              </a:avLst>
            </a:prstGeom>
            <a:no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88" name="Google Shape;88;p9"/>
            <p:cNvPicPr preferRelativeResize="0"/>
            <p:nvPr/>
          </p:nvPicPr>
          <p:blipFill rotWithShape="1">
            <a:blip r:embed="rId3">
              <a:alphaModFix/>
            </a:blip>
            <a:srcRect/>
            <a:stretch/>
          </p:blipFill>
          <p:spPr>
            <a:xfrm>
              <a:off x="7503616" y="2057817"/>
              <a:ext cx="816654" cy="301184"/>
            </a:xfrm>
            <a:prstGeom prst="rect">
              <a:avLst/>
            </a:prstGeom>
            <a:noFill/>
            <a:ln>
              <a:noFill/>
            </a:ln>
          </p:spPr>
        </p:pic>
      </p:grpSp>
      <p:grpSp>
        <p:nvGrpSpPr>
          <p:cNvPr id="89" name="Google Shape;89;p9"/>
          <p:cNvGrpSpPr/>
          <p:nvPr/>
        </p:nvGrpSpPr>
        <p:grpSpPr>
          <a:xfrm>
            <a:off x="1331248" y="1688533"/>
            <a:ext cx="703350" cy="516319"/>
            <a:chOff x="2085926" y="2057817"/>
            <a:chExt cx="937800" cy="688426"/>
          </a:xfrm>
        </p:grpSpPr>
        <p:sp>
          <p:nvSpPr>
            <p:cNvPr id="90" name="Google Shape;90;p9"/>
            <p:cNvSpPr/>
            <p:nvPr/>
          </p:nvSpPr>
          <p:spPr>
            <a:xfrm rot="-5400000">
              <a:off x="2388776" y="2111293"/>
              <a:ext cx="332100" cy="937800"/>
            </a:xfrm>
            <a:prstGeom prst="rightBrace">
              <a:avLst>
                <a:gd name="adj1" fmla="val 50222"/>
                <a:gd name="adj2" fmla="val 50000"/>
              </a:avLst>
            </a:prstGeom>
            <a:no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91" name="Google Shape;91;p9"/>
            <p:cNvPicPr preferRelativeResize="0"/>
            <p:nvPr/>
          </p:nvPicPr>
          <p:blipFill rotWithShape="1">
            <a:blip r:embed="rId3">
              <a:alphaModFix/>
            </a:blip>
            <a:srcRect/>
            <a:stretch/>
          </p:blipFill>
          <p:spPr>
            <a:xfrm>
              <a:off x="2140864" y="2057817"/>
              <a:ext cx="816654" cy="301184"/>
            </a:xfrm>
            <a:prstGeom prst="rect">
              <a:avLst/>
            </a:prstGeom>
            <a:noFill/>
            <a:ln>
              <a:noFill/>
            </a:ln>
          </p:spPr>
        </p:pic>
      </p:grpSp>
      <p:grpSp>
        <p:nvGrpSpPr>
          <p:cNvPr id="92" name="Google Shape;92;p9"/>
          <p:cNvGrpSpPr/>
          <p:nvPr/>
        </p:nvGrpSpPr>
        <p:grpSpPr>
          <a:xfrm>
            <a:off x="1307112" y="3100283"/>
            <a:ext cx="2653650" cy="1000131"/>
            <a:chOff x="2053744" y="3940152"/>
            <a:chExt cx="3538200" cy="1333508"/>
          </a:xfrm>
        </p:grpSpPr>
        <p:sp>
          <p:nvSpPr>
            <p:cNvPr id="93" name="Google Shape;93;p9"/>
            <p:cNvSpPr/>
            <p:nvPr/>
          </p:nvSpPr>
          <p:spPr>
            <a:xfrm rot="5400000">
              <a:off x="3656794" y="2337102"/>
              <a:ext cx="332100" cy="3538200"/>
            </a:xfrm>
            <a:prstGeom prst="rightBrace">
              <a:avLst>
                <a:gd name="adj1" fmla="val 50222"/>
                <a:gd name="adj2" fmla="val 50000"/>
              </a:avLst>
            </a:prstGeom>
            <a:no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94" name="Google Shape;94;p9"/>
            <p:cNvSpPr txBox="1"/>
            <p:nvPr/>
          </p:nvSpPr>
          <p:spPr>
            <a:xfrm>
              <a:off x="2385418" y="4272336"/>
              <a:ext cx="2874900" cy="5232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SciLifeLab Platform </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or other data generator</a:t>
              </a:r>
              <a:endParaRPr sz="1100" b="0" i="0" u="none" strike="noStrike" cap="none">
                <a:solidFill>
                  <a:srgbClr val="000000"/>
                </a:solidFill>
                <a:latin typeface="Arial"/>
                <a:ea typeface="Arial"/>
                <a:cs typeface="Arial"/>
                <a:sym typeface="Arial"/>
              </a:endParaRPr>
            </a:p>
          </p:txBody>
        </p:sp>
        <p:pic>
          <p:nvPicPr>
            <p:cNvPr id="95" name="Google Shape;95;p9" descr="A picture containing light&#10;&#10;Description automatically generated"/>
            <p:cNvPicPr preferRelativeResize="0"/>
            <p:nvPr/>
          </p:nvPicPr>
          <p:blipFill rotWithShape="1">
            <a:blip r:embed="rId4">
              <a:alphaModFix/>
            </a:blip>
            <a:srcRect/>
            <a:stretch/>
          </p:blipFill>
          <p:spPr>
            <a:xfrm>
              <a:off x="3570070" y="4795556"/>
              <a:ext cx="505581" cy="478104"/>
            </a:xfrm>
            <a:prstGeom prst="rect">
              <a:avLst/>
            </a:prstGeom>
            <a:noFill/>
            <a:ln>
              <a:noFill/>
            </a:ln>
          </p:spPr>
        </p:pic>
      </p:grpSp>
      <p:grpSp>
        <p:nvGrpSpPr>
          <p:cNvPr id="96" name="Google Shape;96;p9"/>
          <p:cNvGrpSpPr/>
          <p:nvPr/>
        </p:nvGrpSpPr>
        <p:grpSpPr>
          <a:xfrm>
            <a:off x="8031923" y="172374"/>
            <a:ext cx="851984" cy="521045"/>
            <a:chOff x="6877939" y="4271277"/>
            <a:chExt cx="1551600" cy="762208"/>
          </a:xfrm>
        </p:grpSpPr>
        <p:pic>
          <p:nvPicPr>
            <p:cNvPr id="97" name="Google Shape;97;p9" descr="Users"/>
            <p:cNvPicPr preferRelativeResize="0"/>
            <p:nvPr/>
          </p:nvPicPr>
          <p:blipFill rotWithShape="1">
            <a:blip r:embed="rId5">
              <a:alphaModFix/>
            </a:blip>
            <a:srcRect/>
            <a:stretch/>
          </p:blipFill>
          <p:spPr>
            <a:xfrm>
              <a:off x="7414366" y="4271277"/>
              <a:ext cx="413308" cy="413308"/>
            </a:xfrm>
            <a:prstGeom prst="rect">
              <a:avLst/>
            </a:prstGeom>
            <a:noFill/>
            <a:ln>
              <a:noFill/>
            </a:ln>
          </p:spPr>
        </p:pic>
        <p:sp>
          <p:nvSpPr>
            <p:cNvPr id="98" name="Google Shape;98;p9"/>
            <p:cNvSpPr txBox="1"/>
            <p:nvPr/>
          </p:nvSpPr>
          <p:spPr>
            <a:xfrm>
              <a:off x="6877939" y="4684585"/>
              <a:ext cx="1551600" cy="348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Support</a:t>
              </a:r>
              <a:endParaRPr sz="1100" b="0" i="0" u="none" strike="noStrike" cap="non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0"/>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Bioinformatics support options</a:t>
            </a:r>
            <a:endParaRPr/>
          </a:p>
        </p:txBody>
      </p:sp>
      <p:sp>
        <p:nvSpPr>
          <p:cNvPr id="105" name="Google Shape;105;p10"/>
          <p:cNvSpPr/>
          <p:nvPr/>
        </p:nvSpPr>
        <p:spPr>
          <a:xfrm>
            <a:off x="3431831" y="1128816"/>
            <a:ext cx="4058391" cy="697999"/>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3 h per project</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No hands-on work</a:t>
            </a:r>
            <a:endParaRPr sz="1100" b="0" i="0" u="none" strike="noStrike" cap="none">
              <a:solidFill>
                <a:srgbClr val="000000"/>
              </a:solidFill>
              <a:latin typeface="Arial"/>
              <a:ea typeface="Arial"/>
              <a:cs typeface="Arial"/>
              <a:sym typeface="Arial"/>
            </a:endParaRPr>
          </a:p>
        </p:txBody>
      </p:sp>
      <p:sp>
        <p:nvSpPr>
          <p:cNvPr id="106" name="Google Shape;106;p10"/>
          <p:cNvSpPr/>
          <p:nvPr/>
        </p:nvSpPr>
        <p:spPr>
          <a:xfrm>
            <a:off x="3431831" y="1861268"/>
            <a:ext cx="4058391" cy="710482"/>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User fee 800 SEK/h *</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All projects welcome, queuing system</a:t>
            </a:r>
            <a:endParaRPr sz="1100" b="0" i="0" u="none" strike="noStrike" cap="none">
              <a:solidFill>
                <a:srgbClr val="000000"/>
              </a:solidFill>
              <a:latin typeface="Arial"/>
              <a:ea typeface="Arial"/>
              <a:cs typeface="Arial"/>
              <a:sym typeface="Arial"/>
            </a:endParaRPr>
          </a:p>
        </p:txBody>
      </p:sp>
      <p:sp>
        <p:nvSpPr>
          <p:cNvPr id="107" name="Google Shape;107;p10"/>
          <p:cNvSpPr/>
          <p:nvPr/>
        </p:nvSpPr>
        <p:spPr>
          <a:xfrm>
            <a:off x="3431831" y="2605478"/>
            <a:ext cx="4058391" cy="720000"/>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500 h support over ~ 1-2 years, for free</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Scientific selection by committee, 3 application rounds/year</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Involvement from research group mandatory</a:t>
            </a:r>
            <a:endParaRPr sz="1100" b="0" i="0" u="none" strike="noStrike" cap="none">
              <a:solidFill>
                <a:srgbClr val="000000"/>
              </a:solidFill>
              <a:latin typeface="Arial"/>
              <a:ea typeface="Arial"/>
              <a:cs typeface="Arial"/>
              <a:sym typeface="Arial"/>
            </a:endParaRPr>
          </a:p>
        </p:txBody>
      </p:sp>
      <p:sp>
        <p:nvSpPr>
          <p:cNvPr id="108" name="Google Shape;108;p10"/>
          <p:cNvSpPr/>
          <p:nvPr/>
        </p:nvSpPr>
        <p:spPr>
          <a:xfrm>
            <a:off x="3431831" y="3357973"/>
            <a:ext cx="4058391" cy="720000"/>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For projects with large bioinformatic component</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“Hire” an NBIS bioinformatician</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Full-cost model: utilize and pay for e.g. 50% of one NBIS FTE</a:t>
            </a:r>
            <a:endParaRPr sz="1100" b="0" i="0" u="none" strike="noStrike" cap="none">
              <a:solidFill>
                <a:srgbClr val="000000"/>
              </a:solidFill>
              <a:latin typeface="Arial"/>
              <a:ea typeface="Arial"/>
              <a:cs typeface="Arial"/>
              <a:sym typeface="Arial"/>
            </a:endParaRPr>
          </a:p>
        </p:txBody>
      </p:sp>
      <p:sp>
        <p:nvSpPr>
          <p:cNvPr id="109" name="Google Shape;109;p10"/>
          <p:cNvSpPr/>
          <p:nvPr/>
        </p:nvSpPr>
        <p:spPr>
          <a:xfrm>
            <a:off x="1790408" y="1128815"/>
            <a:ext cx="1788304" cy="69799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Study Design &amp; </a:t>
            </a:r>
            <a:endParaRPr sz="12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Project Consultation</a:t>
            </a:r>
            <a:endParaRPr sz="1100" b="0" i="0" u="none" strike="noStrike" cap="none">
              <a:solidFill>
                <a:srgbClr val="000000"/>
              </a:solidFill>
              <a:latin typeface="Arial"/>
              <a:ea typeface="Arial"/>
              <a:cs typeface="Arial"/>
              <a:sym typeface="Arial"/>
            </a:endParaRPr>
          </a:p>
        </p:txBody>
      </p:sp>
      <p:sp>
        <p:nvSpPr>
          <p:cNvPr id="110" name="Google Shape;110;p10"/>
          <p:cNvSpPr/>
          <p:nvPr/>
        </p:nvSpPr>
        <p:spPr>
          <a:xfrm>
            <a:off x="1790408" y="1860544"/>
            <a:ext cx="1788304" cy="711207"/>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 sz="1200" b="0" i="0" u="none" strike="noStrike" cap="none">
                <a:solidFill>
                  <a:schemeClr val="lt1"/>
                </a:solidFill>
                <a:latin typeface="Calibri"/>
                <a:ea typeface="Calibri"/>
                <a:cs typeface="Calibri"/>
                <a:sym typeface="Calibri"/>
              </a:rPr>
              <a:t>Fee-for-service:</a:t>
            </a:r>
            <a:endParaRPr sz="12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Short- or medium-term support</a:t>
            </a:r>
            <a:endParaRPr sz="1100" b="0" i="0" u="none" strike="noStrike" cap="none">
              <a:solidFill>
                <a:srgbClr val="000000"/>
              </a:solidFill>
              <a:latin typeface="Arial"/>
              <a:ea typeface="Arial"/>
              <a:cs typeface="Arial"/>
              <a:sym typeface="Arial"/>
            </a:endParaRPr>
          </a:p>
        </p:txBody>
      </p:sp>
      <p:sp>
        <p:nvSpPr>
          <p:cNvPr id="111" name="Google Shape;111;p10"/>
          <p:cNvSpPr/>
          <p:nvPr/>
        </p:nvSpPr>
        <p:spPr>
          <a:xfrm>
            <a:off x="1790408" y="2605478"/>
            <a:ext cx="1788304" cy="72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 sz="1200" b="0" i="0" u="none" strike="noStrike" cap="none">
                <a:solidFill>
                  <a:schemeClr val="lt1"/>
                </a:solidFill>
                <a:latin typeface="Calibri"/>
                <a:ea typeface="Calibri"/>
                <a:cs typeface="Calibri"/>
                <a:sym typeface="Calibri"/>
              </a:rPr>
              <a:t>Peer review:</a:t>
            </a:r>
            <a:endParaRPr sz="12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Long-term support</a:t>
            </a:r>
            <a:endParaRPr sz="1100" b="0" i="0" u="none" strike="noStrike" cap="none">
              <a:solidFill>
                <a:srgbClr val="000000"/>
              </a:solidFill>
              <a:latin typeface="Arial"/>
              <a:ea typeface="Arial"/>
              <a:cs typeface="Arial"/>
              <a:sym typeface="Arial"/>
            </a:endParaRPr>
          </a:p>
        </p:txBody>
      </p:sp>
      <p:sp>
        <p:nvSpPr>
          <p:cNvPr id="112" name="Google Shape;112;p10"/>
          <p:cNvSpPr/>
          <p:nvPr/>
        </p:nvSpPr>
        <p:spPr>
          <a:xfrm>
            <a:off x="1790408" y="3357973"/>
            <a:ext cx="1788304" cy="7200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Partner Projects</a:t>
            </a:r>
            <a:endParaRPr sz="1100" b="0" i="0" u="none" strike="noStrike" cap="none">
              <a:solidFill>
                <a:srgbClr val="000000"/>
              </a:solidFill>
              <a:latin typeface="Arial"/>
              <a:ea typeface="Arial"/>
              <a:cs typeface="Arial"/>
              <a:sym typeface="Arial"/>
            </a:endParaRPr>
          </a:p>
        </p:txBody>
      </p:sp>
      <p:pic>
        <p:nvPicPr>
          <p:cNvPr id="113" name="Google Shape;113;p10"/>
          <p:cNvPicPr preferRelativeResize="0"/>
          <p:nvPr/>
        </p:nvPicPr>
        <p:blipFill rotWithShape="1">
          <a:blip r:embed="rId3">
            <a:alphaModFix/>
          </a:blip>
          <a:srcRect/>
          <a:stretch/>
        </p:blipFill>
        <p:spPr>
          <a:xfrm>
            <a:off x="6838547" y="1099888"/>
            <a:ext cx="1847850" cy="1838325"/>
          </a:xfrm>
          <a:prstGeom prst="rect">
            <a:avLst/>
          </a:prstGeom>
          <a:noFill/>
          <a:ln>
            <a:noFill/>
          </a:ln>
        </p:spPr>
      </p:pic>
      <p:sp>
        <p:nvSpPr>
          <p:cNvPr id="114" name="Google Shape;114;p10"/>
          <p:cNvSpPr/>
          <p:nvPr/>
        </p:nvSpPr>
        <p:spPr>
          <a:xfrm>
            <a:off x="2133307" y="4073348"/>
            <a:ext cx="5541289" cy="25391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2121"/>
                </a:solidFill>
                <a:latin typeface="Calibri"/>
                <a:ea typeface="Calibri"/>
                <a:cs typeface="Calibri"/>
                <a:sym typeface="Calibri"/>
              </a:rPr>
              <a:t>*The BioImage Informatics Facility has a slightly different financing policy</a:t>
            </a:r>
            <a:endParaRPr sz="1200" b="0" i="0" u="none" strike="noStrike" cap="none">
              <a:solidFill>
                <a:schemeClr val="dk1"/>
              </a:solidFill>
              <a:latin typeface="Calibri"/>
              <a:ea typeface="Calibri"/>
              <a:cs typeface="Calibri"/>
              <a:sym typeface="Calibri"/>
            </a:endParaRPr>
          </a:p>
        </p:txBody>
      </p:sp>
      <p:grpSp>
        <p:nvGrpSpPr>
          <p:cNvPr id="115" name="Google Shape;115;p10"/>
          <p:cNvGrpSpPr/>
          <p:nvPr/>
        </p:nvGrpSpPr>
        <p:grpSpPr>
          <a:xfrm>
            <a:off x="8032170" y="172416"/>
            <a:ext cx="852055" cy="513374"/>
            <a:chOff x="6877939" y="4271277"/>
            <a:chExt cx="1551629" cy="750975"/>
          </a:xfrm>
        </p:grpSpPr>
        <p:pic>
          <p:nvPicPr>
            <p:cNvPr id="116" name="Google Shape;116;p10" descr="Users"/>
            <p:cNvPicPr preferRelativeResize="0"/>
            <p:nvPr/>
          </p:nvPicPr>
          <p:blipFill rotWithShape="1">
            <a:blip r:embed="rId4">
              <a:alphaModFix/>
            </a:blip>
            <a:srcRect/>
            <a:stretch/>
          </p:blipFill>
          <p:spPr>
            <a:xfrm>
              <a:off x="7414366" y="4271277"/>
              <a:ext cx="413308" cy="413308"/>
            </a:xfrm>
            <a:prstGeom prst="rect">
              <a:avLst/>
            </a:prstGeom>
            <a:noFill/>
            <a:ln>
              <a:noFill/>
            </a:ln>
          </p:spPr>
        </p:pic>
        <p:sp>
          <p:nvSpPr>
            <p:cNvPr id="117" name="Google Shape;117;p10"/>
            <p:cNvSpPr txBox="1"/>
            <p:nvPr/>
          </p:nvSpPr>
          <p:spPr>
            <a:xfrm>
              <a:off x="6877939" y="4684585"/>
              <a:ext cx="1551629" cy="337667"/>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Support</a:t>
              </a:r>
              <a:endParaRPr sz="1100" b="0" i="0" u="none" strike="noStrike" cap="non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1"/>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Drop-in support</a:t>
            </a:r>
            <a:endParaRPr/>
          </a:p>
        </p:txBody>
      </p:sp>
      <p:sp>
        <p:nvSpPr>
          <p:cNvPr id="125" name="Google Shape;125;p11"/>
          <p:cNvSpPr/>
          <p:nvPr/>
        </p:nvSpPr>
        <p:spPr>
          <a:xfrm>
            <a:off x="1752272" y="1113260"/>
            <a:ext cx="1641422" cy="1321282"/>
          </a:xfrm>
          <a:prstGeom prst="rect">
            <a:avLst/>
          </a:prstGeom>
          <a:solidFill>
            <a:srgbClr val="C68AD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Calibri"/>
                <a:ea typeface="Calibri"/>
                <a:cs typeface="Calibri"/>
                <a:sym typeface="Calibri"/>
              </a:rPr>
              <a:t>Drop-in sessions</a:t>
            </a:r>
            <a:endParaRPr sz="1100" b="0" i="0" u="none" strike="noStrike" cap="none">
              <a:solidFill>
                <a:srgbClr val="000000"/>
              </a:solidFill>
              <a:latin typeface="Arial"/>
              <a:ea typeface="Arial"/>
              <a:cs typeface="Arial"/>
              <a:sym typeface="Arial"/>
            </a:endParaRPr>
          </a:p>
        </p:txBody>
      </p:sp>
      <p:pic>
        <p:nvPicPr>
          <p:cNvPr id="126" name="Google Shape;126;p11" descr="Person som skriver på bärbar dator"/>
          <p:cNvPicPr preferRelativeResize="0"/>
          <p:nvPr/>
        </p:nvPicPr>
        <p:blipFill rotWithShape="1">
          <a:blip r:embed="rId3">
            <a:alphaModFix/>
          </a:blip>
          <a:srcRect/>
          <a:stretch/>
        </p:blipFill>
        <p:spPr>
          <a:xfrm>
            <a:off x="5592183" y="2321251"/>
            <a:ext cx="3167988" cy="2111477"/>
          </a:xfrm>
          <a:prstGeom prst="rect">
            <a:avLst/>
          </a:prstGeom>
          <a:noFill/>
          <a:ln>
            <a:noFill/>
          </a:ln>
        </p:spPr>
      </p:pic>
      <p:pic>
        <p:nvPicPr>
          <p:cNvPr id="127" name="Google Shape;127;p11" descr="Två kvinnor som arbetar"/>
          <p:cNvPicPr preferRelativeResize="0"/>
          <p:nvPr/>
        </p:nvPicPr>
        <p:blipFill rotWithShape="1">
          <a:blip r:embed="rId4">
            <a:alphaModFix/>
          </a:blip>
          <a:srcRect t="-1791"/>
          <a:stretch/>
        </p:blipFill>
        <p:spPr>
          <a:xfrm>
            <a:off x="620934" y="2707917"/>
            <a:ext cx="2134291" cy="1457064"/>
          </a:xfrm>
          <a:prstGeom prst="rect">
            <a:avLst/>
          </a:prstGeom>
          <a:noFill/>
          <a:ln>
            <a:noFill/>
          </a:ln>
        </p:spPr>
      </p:pic>
      <p:pic>
        <p:nvPicPr>
          <p:cNvPr id="128" name="Google Shape;128;p11" descr="Kvinna med virtuell behandling"/>
          <p:cNvPicPr preferRelativeResize="0"/>
          <p:nvPr/>
        </p:nvPicPr>
        <p:blipFill rotWithShape="1">
          <a:blip r:embed="rId5">
            <a:alphaModFix/>
          </a:blip>
          <a:srcRect/>
          <a:stretch/>
        </p:blipFill>
        <p:spPr>
          <a:xfrm>
            <a:off x="2327194" y="3308846"/>
            <a:ext cx="2133000" cy="1545238"/>
          </a:xfrm>
          <a:prstGeom prst="rect">
            <a:avLst/>
          </a:prstGeom>
          <a:noFill/>
          <a:ln>
            <a:noFill/>
          </a:ln>
        </p:spPr>
      </p:pic>
      <p:grpSp>
        <p:nvGrpSpPr>
          <p:cNvPr id="129" name="Google Shape;129;p11"/>
          <p:cNvGrpSpPr/>
          <p:nvPr/>
        </p:nvGrpSpPr>
        <p:grpSpPr>
          <a:xfrm>
            <a:off x="8032170" y="172416"/>
            <a:ext cx="852055" cy="513374"/>
            <a:chOff x="6877939" y="4271277"/>
            <a:chExt cx="1551629" cy="750975"/>
          </a:xfrm>
        </p:grpSpPr>
        <p:pic>
          <p:nvPicPr>
            <p:cNvPr id="130" name="Google Shape;130;p11" descr="Users"/>
            <p:cNvPicPr preferRelativeResize="0"/>
            <p:nvPr/>
          </p:nvPicPr>
          <p:blipFill rotWithShape="1">
            <a:blip r:embed="rId6">
              <a:alphaModFix/>
            </a:blip>
            <a:srcRect/>
            <a:stretch/>
          </p:blipFill>
          <p:spPr>
            <a:xfrm>
              <a:off x="7414366" y="4271277"/>
              <a:ext cx="413308" cy="413308"/>
            </a:xfrm>
            <a:prstGeom prst="rect">
              <a:avLst/>
            </a:prstGeom>
            <a:noFill/>
            <a:ln>
              <a:noFill/>
            </a:ln>
          </p:spPr>
        </p:pic>
        <p:sp>
          <p:nvSpPr>
            <p:cNvPr id="131" name="Google Shape;131;p11"/>
            <p:cNvSpPr txBox="1"/>
            <p:nvPr/>
          </p:nvSpPr>
          <p:spPr>
            <a:xfrm>
              <a:off x="6877939" y="4684585"/>
              <a:ext cx="1551629" cy="337667"/>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Support</a:t>
              </a:r>
              <a:endParaRPr sz="1100" b="0" i="0" u="none" strike="noStrike" cap="none">
                <a:solidFill>
                  <a:srgbClr val="000000"/>
                </a:solidFill>
                <a:latin typeface="Arial"/>
                <a:ea typeface="Arial"/>
                <a:cs typeface="Arial"/>
                <a:sym typeface="Arial"/>
              </a:endParaRPr>
            </a:p>
          </p:txBody>
        </p:sp>
      </p:grpSp>
      <p:sp>
        <p:nvSpPr>
          <p:cNvPr id="124" name="Google Shape;124;p11"/>
          <p:cNvSpPr/>
          <p:nvPr/>
        </p:nvSpPr>
        <p:spPr>
          <a:xfrm>
            <a:off x="3393694" y="1113260"/>
            <a:ext cx="3725056" cy="1321282"/>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dirty="0">
                <a:solidFill>
                  <a:schemeClr val="lt1"/>
                </a:solidFill>
                <a:latin typeface="Calibri"/>
                <a:ea typeface="Calibri"/>
                <a:cs typeface="Calibri"/>
                <a:sym typeface="Calibri"/>
              </a:rPr>
              <a:t>Ask your question!</a:t>
            </a:r>
            <a:endParaRPr sz="11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r>
              <a:rPr lang="en" sz="1500" b="0" i="0" u="none" strike="noStrike" cap="none" dirty="0">
                <a:solidFill>
                  <a:schemeClr val="lt1"/>
                </a:solidFill>
                <a:latin typeface="Calibri"/>
                <a:ea typeface="Calibri"/>
                <a:cs typeface="Calibri"/>
                <a:sym typeface="Calibri"/>
              </a:rPr>
              <a:t>Bioinformatics, sequencing, data management, and more</a:t>
            </a:r>
            <a:endParaRPr sz="11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r>
              <a:rPr lang="en" sz="1500" b="0" i="0" u="none" strike="noStrike" cap="none" dirty="0">
                <a:solidFill>
                  <a:schemeClr val="lt1"/>
                </a:solidFill>
                <a:latin typeface="Calibri"/>
                <a:ea typeface="Calibri"/>
                <a:cs typeface="Calibri"/>
                <a:sym typeface="Calibri"/>
              </a:rPr>
              <a:t>Online </a:t>
            </a:r>
            <a:r>
              <a:rPr lang="en" sz="1500" b="1" i="0" u="none" strike="noStrike" cap="none" dirty="0">
                <a:solidFill>
                  <a:schemeClr val="lt1"/>
                </a:solidFill>
                <a:latin typeface="Calibri"/>
                <a:ea typeface="Calibri"/>
                <a:cs typeface="Calibri"/>
                <a:sym typeface="Calibri"/>
              </a:rPr>
              <a:t>- Tuesdays at 14.00</a:t>
            </a:r>
          </a:p>
          <a:p>
            <a:pPr marL="0" marR="0" lvl="0" indent="0" algn="ctr" rtl="0">
              <a:lnSpc>
                <a:spcPct val="100000"/>
              </a:lnSpc>
              <a:spcBef>
                <a:spcPts val="0"/>
              </a:spcBef>
              <a:spcAft>
                <a:spcPts val="0"/>
              </a:spcAft>
              <a:buClr>
                <a:srgbClr val="000000"/>
              </a:buClr>
              <a:buSzPts val="1500"/>
              <a:buFont typeface="Arial"/>
              <a:buNone/>
            </a:pPr>
            <a:r>
              <a:rPr lang="en-GB" sz="1400" b="0" i="0" u="sng" dirty="0">
                <a:solidFill>
                  <a:schemeClr val="bg1"/>
                </a:solidFill>
                <a:effectLst/>
                <a:latin typeface="Lato" panose="020F0502020204030203" pitchFamily="34" charset="0"/>
                <a:hlinkClick r:id="rId7">
                  <a:extLst>
                    <a:ext uri="{A12FA001-AC4F-418D-AE19-62706E023703}">
                      <ahyp:hlinkClr xmlns:ahyp="http://schemas.microsoft.com/office/drawing/2018/hyperlinkcolor" val="tx"/>
                    </a:ext>
                  </a:extLst>
                </a:hlinkClick>
              </a:rPr>
              <a:t>https://meet.nbis.se/dropin</a:t>
            </a:r>
            <a:endParaRPr sz="1100" b="0" i="0" u="none" strike="noStrike" cap="none" dirty="0">
              <a:solidFill>
                <a:schemeClr val="bg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2"/>
          <p:cNvSpPr txBox="1">
            <a:spLocks noGrp="1"/>
          </p:cNvSpPr>
          <p:nvPr>
            <p:ph type="title"/>
          </p:nvPr>
        </p:nvSpPr>
        <p:spPr>
          <a:xfrm>
            <a:off x="323407" y="240992"/>
            <a:ext cx="8497200" cy="409500"/>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Fee-for-service</a:t>
            </a:r>
            <a:endParaRPr/>
          </a:p>
        </p:txBody>
      </p:sp>
      <p:sp>
        <p:nvSpPr>
          <p:cNvPr id="138" name="Google Shape;138;p12"/>
          <p:cNvSpPr/>
          <p:nvPr/>
        </p:nvSpPr>
        <p:spPr>
          <a:xfrm>
            <a:off x="1665000" y="1095275"/>
            <a:ext cx="5814000" cy="30144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alibri"/>
                <a:ea typeface="Calibri"/>
                <a:cs typeface="Calibri"/>
                <a:sym typeface="Calibri"/>
              </a:rPr>
              <a:t> </a:t>
            </a:r>
            <a:r>
              <a:rPr lang="en" sz="1400" b="1" i="0" u="none" strike="noStrike" cap="none">
                <a:solidFill>
                  <a:schemeClr val="lt1"/>
                </a:solidFill>
                <a:latin typeface="Calibri"/>
                <a:ea typeface="Calibri"/>
                <a:cs typeface="Calibri"/>
                <a:sym typeface="Calibri"/>
              </a:rPr>
              <a:t>Fee-for-service support - </a:t>
            </a:r>
            <a:r>
              <a:rPr lang="en" sz="1400" b="0" i="0" u="none" strike="noStrike" cap="none">
                <a:solidFill>
                  <a:schemeClr val="lt1"/>
                </a:solidFill>
                <a:latin typeface="Calibri"/>
                <a:ea typeface="Calibri"/>
                <a:cs typeface="Calibri"/>
                <a:sym typeface="Calibri"/>
              </a:rPr>
              <a:t>Short- and medium-term support</a:t>
            </a:r>
            <a:endParaRPr sz="1400" b="0"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800 SEK/h</a:t>
            </a:r>
            <a:endParaRPr sz="1400" b="0"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Typical projects 50-80 h, but many are longer</a:t>
            </a: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Arial"/>
              <a:buNone/>
            </a:pPr>
            <a:r>
              <a:rPr lang="en" sz="1400" b="1" i="0" u="none" strike="noStrike" cap="none">
                <a:solidFill>
                  <a:schemeClr val="lt1"/>
                </a:solidFill>
                <a:latin typeface="Calibri"/>
                <a:ea typeface="Calibri"/>
                <a:cs typeface="Calibri"/>
                <a:sym typeface="Calibri"/>
              </a:rPr>
              <a:t>Application</a:t>
            </a:r>
            <a:endParaRPr sz="1400" b="0"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Applications are handled continuously</a:t>
            </a:r>
            <a:endParaRPr sz="1400" b="0"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All projects are welcome, queuing system </a:t>
            </a:r>
            <a:endParaRPr sz="1400" b="0"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Data should be available at the time of application</a:t>
            </a:r>
            <a:endParaRPr sz="1400" b="0"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Project coordinators match projects with NBIS experts based on competence and availability</a:t>
            </a:r>
            <a:endParaRPr sz="1400" b="0" i="0" u="none" strike="noStrike" cap="none">
              <a:solidFill>
                <a:schemeClr val="lt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grpSp>
        <p:nvGrpSpPr>
          <p:cNvPr id="139" name="Google Shape;139;p12"/>
          <p:cNvGrpSpPr/>
          <p:nvPr/>
        </p:nvGrpSpPr>
        <p:grpSpPr>
          <a:xfrm>
            <a:off x="8031924" y="172373"/>
            <a:ext cx="851984" cy="521045"/>
            <a:chOff x="6877939" y="4271277"/>
            <a:chExt cx="1551600" cy="762208"/>
          </a:xfrm>
        </p:grpSpPr>
        <p:pic>
          <p:nvPicPr>
            <p:cNvPr id="140" name="Google Shape;140;p12" descr="Users"/>
            <p:cNvPicPr preferRelativeResize="0"/>
            <p:nvPr/>
          </p:nvPicPr>
          <p:blipFill rotWithShape="1">
            <a:blip r:embed="rId3">
              <a:alphaModFix/>
            </a:blip>
            <a:srcRect/>
            <a:stretch/>
          </p:blipFill>
          <p:spPr>
            <a:xfrm>
              <a:off x="7414366" y="4271277"/>
              <a:ext cx="413308" cy="413308"/>
            </a:xfrm>
            <a:prstGeom prst="rect">
              <a:avLst/>
            </a:prstGeom>
            <a:noFill/>
            <a:ln>
              <a:noFill/>
            </a:ln>
          </p:spPr>
        </p:pic>
        <p:sp>
          <p:nvSpPr>
            <p:cNvPr id="141" name="Google Shape;141;p12"/>
            <p:cNvSpPr txBox="1"/>
            <p:nvPr/>
          </p:nvSpPr>
          <p:spPr>
            <a:xfrm>
              <a:off x="6877939" y="4684585"/>
              <a:ext cx="1551600" cy="348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Support</a:t>
              </a:r>
              <a:endParaRPr sz="1100" b="0" i="0" u="none" strike="noStrike" cap="none">
                <a:solidFill>
                  <a:srgbClr val="000000"/>
                </a:solidFill>
                <a:latin typeface="Arial"/>
                <a:ea typeface="Arial"/>
                <a:cs typeface="Arial"/>
                <a:sym typeface="Arial"/>
              </a:endParaRPr>
            </a:p>
          </p:txBody>
        </p:sp>
      </p:grpSp>
      <p:sp>
        <p:nvSpPr>
          <p:cNvPr id="142" name="Google Shape;142;p12"/>
          <p:cNvSpPr/>
          <p:nvPr/>
        </p:nvSpPr>
        <p:spPr>
          <a:xfrm>
            <a:off x="6418800" y="826275"/>
            <a:ext cx="2465100" cy="15474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1400" b="0" i="0" u="none" strike="noStrike" cap="none">
                <a:solidFill>
                  <a:schemeClr val="lt1"/>
                </a:solidFill>
                <a:latin typeface="Calibri"/>
                <a:ea typeface="Calibri"/>
                <a:cs typeface="Calibri"/>
                <a:sym typeface="Calibri"/>
              </a:rPr>
              <a:t>Apply for hands-on support at </a:t>
            </a:r>
            <a:r>
              <a:rPr lang="en" sz="1400" b="1" i="0" u="none" strike="noStrike" cap="none">
                <a:solidFill>
                  <a:schemeClr val="lt1"/>
                </a:solidFill>
                <a:latin typeface="Calibri"/>
                <a:ea typeface="Calibri"/>
                <a:cs typeface="Calibri"/>
                <a:sym typeface="Calibri"/>
              </a:rPr>
              <a:t>nbis.se/support</a:t>
            </a:r>
            <a:endParaRPr sz="1400" b="1" i="0" u="none" strike="noStrike" cap="none">
              <a:solidFill>
                <a:schemeClr val="dk1"/>
              </a:solidFill>
              <a:latin typeface="Arial"/>
              <a:ea typeface="Arial"/>
              <a:cs typeface="Arial"/>
              <a:sym typeface="Arial"/>
            </a:endParaRPr>
          </a:p>
        </p:txBody>
      </p:sp>
      <p:sp>
        <p:nvSpPr>
          <p:cNvPr id="143" name="Google Shape;143;p12"/>
          <p:cNvSpPr txBox="1"/>
          <p:nvPr/>
        </p:nvSpPr>
        <p:spPr>
          <a:xfrm>
            <a:off x="4234345" y="4585241"/>
            <a:ext cx="7206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Fredrik</a:t>
            </a:r>
            <a:endParaRPr sz="1100" b="0" i="0" u="none" strike="noStrike" cap="none">
              <a:solidFill>
                <a:srgbClr val="000000"/>
              </a:solidFill>
              <a:latin typeface="Arial"/>
              <a:ea typeface="Arial"/>
              <a:cs typeface="Arial"/>
              <a:sym typeface="Arial"/>
            </a:endParaRPr>
          </a:p>
        </p:txBody>
      </p:sp>
      <p:sp>
        <p:nvSpPr>
          <p:cNvPr id="144" name="Google Shape;144;p12"/>
          <p:cNvSpPr txBox="1"/>
          <p:nvPr/>
        </p:nvSpPr>
        <p:spPr>
          <a:xfrm>
            <a:off x="3394350" y="4583962"/>
            <a:ext cx="6363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Eva</a:t>
            </a:r>
            <a:endParaRPr sz="1100" b="0" i="0" u="none" strike="noStrike" cap="none">
              <a:solidFill>
                <a:srgbClr val="000000"/>
              </a:solidFill>
              <a:latin typeface="Arial"/>
              <a:ea typeface="Arial"/>
              <a:cs typeface="Arial"/>
              <a:sym typeface="Arial"/>
            </a:endParaRPr>
          </a:p>
        </p:txBody>
      </p:sp>
      <p:sp>
        <p:nvSpPr>
          <p:cNvPr id="145" name="Google Shape;145;p12"/>
          <p:cNvSpPr txBox="1"/>
          <p:nvPr/>
        </p:nvSpPr>
        <p:spPr>
          <a:xfrm>
            <a:off x="5159861" y="4585298"/>
            <a:ext cx="7206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Magnus</a:t>
            </a:r>
            <a:endParaRPr sz="1100" b="0" i="0" u="none" strike="noStrike" cap="none">
              <a:solidFill>
                <a:srgbClr val="000000"/>
              </a:solidFill>
              <a:latin typeface="Arial"/>
              <a:ea typeface="Arial"/>
              <a:cs typeface="Arial"/>
              <a:sym typeface="Arial"/>
            </a:endParaRPr>
          </a:p>
        </p:txBody>
      </p:sp>
      <p:pic>
        <p:nvPicPr>
          <p:cNvPr id="146" name="Google Shape;146;p12"/>
          <p:cNvPicPr preferRelativeResize="0"/>
          <p:nvPr/>
        </p:nvPicPr>
        <p:blipFill rotWithShape="1">
          <a:blip r:embed="rId4">
            <a:alphaModFix/>
          </a:blip>
          <a:srcRect b="-129"/>
          <a:stretch/>
        </p:blipFill>
        <p:spPr>
          <a:xfrm>
            <a:off x="3355040" y="3845400"/>
            <a:ext cx="690300" cy="691200"/>
          </a:xfrm>
          <a:prstGeom prst="ellipse">
            <a:avLst/>
          </a:prstGeom>
          <a:noFill/>
          <a:ln>
            <a:noFill/>
          </a:ln>
        </p:spPr>
      </p:pic>
      <p:pic>
        <p:nvPicPr>
          <p:cNvPr id="147" name="Google Shape;147;p12"/>
          <p:cNvPicPr preferRelativeResize="0"/>
          <p:nvPr/>
        </p:nvPicPr>
        <p:blipFill rotWithShape="1">
          <a:blip r:embed="rId5">
            <a:alphaModFix/>
          </a:blip>
          <a:srcRect l="-573" b="-410"/>
          <a:stretch/>
        </p:blipFill>
        <p:spPr>
          <a:xfrm>
            <a:off x="5119062" y="3837898"/>
            <a:ext cx="697800" cy="697800"/>
          </a:xfrm>
          <a:prstGeom prst="ellipse">
            <a:avLst/>
          </a:prstGeom>
          <a:noFill/>
          <a:ln>
            <a:noFill/>
          </a:ln>
        </p:spPr>
      </p:pic>
      <p:pic>
        <p:nvPicPr>
          <p:cNvPr id="148" name="Google Shape;148;p12"/>
          <p:cNvPicPr preferRelativeResize="0"/>
          <p:nvPr/>
        </p:nvPicPr>
        <p:blipFill rotWithShape="1">
          <a:blip r:embed="rId6">
            <a:alphaModFix/>
          </a:blip>
          <a:srcRect r="-694"/>
          <a:stretch/>
        </p:blipFill>
        <p:spPr>
          <a:xfrm>
            <a:off x="4211410" y="3836373"/>
            <a:ext cx="720600" cy="7206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3"/>
          <p:cNvSpPr txBox="1">
            <a:spLocks noGrp="1"/>
          </p:cNvSpPr>
          <p:nvPr>
            <p:ph type="title"/>
          </p:nvPr>
        </p:nvSpPr>
        <p:spPr>
          <a:xfrm>
            <a:off x="323407" y="240992"/>
            <a:ext cx="8497200" cy="409500"/>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Peer review – Long-term support</a:t>
            </a:r>
            <a:endParaRPr/>
          </a:p>
        </p:txBody>
      </p:sp>
      <p:sp>
        <p:nvSpPr>
          <p:cNvPr id="155" name="Google Shape;155;p13"/>
          <p:cNvSpPr/>
          <p:nvPr/>
        </p:nvSpPr>
        <p:spPr>
          <a:xfrm>
            <a:off x="1665000" y="1095275"/>
            <a:ext cx="5814000" cy="30144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alibri"/>
                <a:ea typeface="Calibri"/>
                <a:cs typeface="Calibri"/>
                <a:sym typeface="Calibri"/>
              </a:rPr>
              <a:t> </a:t>
            </a:r>
            <a:r>
              <a:rPr lang="en" sz="1400" b="1" i="0" u="none" strike="noStrike" cap="none">
                <a:solidFill>
                  <a:schemeClr val="lt1"/>
                </a:solidFill>
                <a:latin typeface="Calibri"/>
                <a:ea typeface="Calibri"/>
                <a:cs typeface="Calibri"/>
                <a:sym typeface="Calibri"/>
              </a:rPr>
              <a:t>Support for free to selected projects</a:t>
            </a:r>
            <a:endParaRPr sz="1400" b="0"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Typically 500 h </a:t>
            </a:r>
            <a:endParaRPr sz="1300" b="0" i="0" u="none" strike="noStrike" cap="none">
              <a:solidFill>
                <a:schemeClr val="lt1"/>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1-2 bioinformaticians will work in the project for 1-2 years</a:t>
            </a:r>
            <a:endParaRPr sz="1300" b="0" i="0" u="none" strike="noStrike" cap="none">
              <a:solidFill>
                <a:schemeClr val="lt1"/>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Involvement from the research group is mandatory to ensure knowledge transfer</a:t>
            </a: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Arial"/>
              <a:buNone/>
            </a:pPr>
            <a:r>
              <a:rPr lang="en" sz="1400" b="1" i="0" u="none" strike="noStrike" cap="none">
                <a:solidFill>
                  <a:schemeClr val="lt1"/>
                </a:solidFill>
                <a:latin typeface="Calibri"/>
                <a:ea typeface="Calibri"/>
                <a:cs typeface="Calibri"/>
                <a:sym typeface="Calibri"/>
              </a:rPr>
              <a:t>Application</a:t>
            </a:r>
            <a:endParaRPr sz="1400" b="0"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Projects are selected by an external committee based on scientific value</a:t>
            </a:r>
            <a:endParaRPr sz="1300" b="0" i="0" u="none" strike="noStrike" cap="none">
              <a:solidFill>
                <a:schemeClr val="lt1"/>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Three application rounds each year</a:t>
            </a:r>
            <a:endParaRPr sz="1300" b="0" i="0" u="none" strike="noStrike" cap="none">
              <a:solidFill>
                <a:schemeClr val="lt1"/>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Application form at </a:t>
            </a:r>
            <a:r>
              <a:rPr lang="en" sz="1400" b="1" i="0" u="none" strike="noStrike" cap="none">
                <a:solidFill>
                  <a:schemeClr val="lt1"/>
                </a:solidFill>
                <a:latin typeface="Calibri"/>
                <a:ea typeface="Calibri"/>
                <a:cs typeface="Calibri"/>
                <a:sym typeface="Calibri"/>
              </a:rPr>
              <a:t>nbis.se/support</a:t>
            </a: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grpSp>
        <p:nvGrpSpPr>
          <p:cNvPr id="156" name="Google Shape;156;p13"/>
          <p:cNvGrpSpPr/>
          <p:nvPr/>
        </p:nvGrpSpPr>
        <p:grpSpPr>
          <a:xfrm>
            <a:off x="8031924" y="172373"/>
            <a:ext cx="851984" cy="521045"/>
            <a:chOff x="6877939" y="4271277"/>
            <a:chExt cx="1551600" cy="762208"/>
          </a:xfrm>
        </p:grpSpPr>
        <p:pic>
          <p:nvPicPr>
            <p:cNvPr id="157" name="Google Shape;157;p13" descr="Users"/>
            <p:cNvPicPr preferRelativeResize="0"/>
            <p:nvPr/>
          </p:nvPicPr>
          <p:blipFill rotWithShape="1">
            <a:blip r:embed="rId3">
              <a:alphaModFix/>
            </a:blip>
            <a:srcRect/>
            <a:stretch/>
          </p:blipFill>
          <p:spPr>
            <a:xfrm>
              <a:off x="7414366" y="4271277"/>
              <a:ext cx="413308" cy="413308"/>
            </a:xfrm>
            <a:prstGeom prst="rect">
              <a:avLst/>
            </a:prstGeom>
            <a:noFill/>
            <a:ln>
              <a:noFill/>
            </a:ln>
          </p:spPr>
        </p:pic>
        <p:sp>
          <p:nvSpPr>
            <p:cNvPr id="158" name="Google Shape;158;p13"/>
            <p:cNvSpPr txBox="1"/>
            <p:nvPr/>
          </p:nvSpPr>
          <p:spPr>
            <a:xfrm>
              <a:off x="6877939" y="4684585"/>
              <a:ext cx="1551600" cy="348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Support</a:t>
              </a:r>
              <a:endParaRPr sz="1100" b="0" i="0" u="none" strike="noStrike" cap="none">
                <a:solidFill>
                  <a:srgbClr val="000000"/>
                </a:solidFill>
                <a:latin typeface="Arial"/>
                <a:ea typeface="Arial"/>
                <a:cs typeface="Arial"/>
                <a:sym typeface="Arial"/>
              </a:endParaRPr>
            </a:p>
          </p:txBody>
        </p:sp>
      </p:grpSp>
      <p:sp>
        <p:nvSpPr>
          <p:cNvPr id="159" name="Google Shape;159;p13"/>
          <p:cNvSpPr/>
          <p:nvPr/>
        </p:nvSpPr>
        <p:spPr>
          <a:xfrm>
            <a:off x="5446300" y="3300000"/>
            <a:ext cx="2465100" cy="15474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1100" b="0" i="0" u="none" strike="noStrike" cap="none">
                <a:solidFill>
                  <a:schemeClr val="lt1"/>
                </a:solidFill>
                <a:latin typeface="Calibri"/>
                <a:ea typeface="Calibri"/>
                <a:cs typeface="Calibri"/>
                <a:sym typeface="Calibri"/>
              </a:rPr>
              <a:t>Funded by Knut and Alice Wallenberg Foundation</a:t>
            </a:r>
            <a:endParaRPr sz="11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100"/>
              <a:buFont typeface="Arial"/>
              <a:buNone/>
            </a:pPr>
            <a:r>
              <a:rPr lang="en" sz="1100" b="0" i="0" u="none" strike="noStrike" cap="none">
                <a:solidFill>
                  <a:schemeClr val="lt1"/>
                </a:solidFill>
                <a:latin typeface="Calibri"/>
                <a:ea typeface="Calibri"/>
                <a:cs typeface="Calibri"/>
                <a:sym typeface="Calibri"/>
              </a:rPr>
              <a:t> </a:t>
            </a:r>
            <a:endParaRPr sz="10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100"/>
              <a:buFont typeface="Arial"/>
              <a:buNone/>
            </a:pPr>
            <a:r>
              <a:rPr lang="en" sz="1100" b="0" i="0" u="none" strike="noStrike" cap="none">
                <a:solidFill>
                  <a:schemeClr val="lt1"/>
                </a:solidFill>
                <a:latin typeface="Calibri"/>
                <a:ea typeface="Calibri"/>
                <a:cs typeface="Calibri"/>
                <a:sym typeface="Calibri"/>
              </a:rPr>
              <a:t>Also known as Wallenberg Advanced Bioinformatics Infrastructure (WABI)</a:t>
            </a:r>
            <a:endParaRPr sz="1100" b="0" i="0" u="none" strike="noStrike" cap="non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24bb92f6f1e_1_0"/>
          <p:cNvSpPr txBox="1">
            <a:spLocks noGrp="1"/>
          </p:cNvSpPr>
          <p:nvPr>
            <p:ph type="title"/>
          </p:nvPr>
        </p:nvSpPr>
        <p:spPr>
          <a:xfrm>
            <a:off x="323407" y="240992"/>
            <a:ext cx="8497200" cy="409500"/>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Partner projects</a:t>
            </a:r>
            <a:endParaRPr/>
          </a:p>
        </p:txBody>
      </p:sp>
      <p:grpSp>
        <p:nvGrpSpPr>
          <p:cNvPr id="165" name="Google Shape;165;g24bb92f6f1e_1_0"/>
          <p:cNvGrpSpPr/>
          <p:nvPr/>
        </p:nvGrpSpPr>
        <p:grpSpPr>
          <a:xfrm>
            <a:off x="8031924" y="172373"/>
            <a:ext cx="851984" cy="521045"/>
            <a:chOff x="6877939" y="4271277"/>
            <a:chExt cx="1551600" cy="762208"/>
          </a:xfrm>
        </p:grpSpPr>
        <p:pic>
          <p:nvPicPr>
            <p:cNvPr id="166" name="Google Shape;166;g24bb92f6f1e_1_0" descr="Users"/>
            <p:cNvPicPr preferRelativeResize="0"/>
            <p:nvPr/>
          </p:nvPicPr>
          <p:blipFill rotWithShape="1">
            <a:blip r:embed="rId3">
              <a:alphaModFix/>
            </a:blip>
            <a:srcRect/>
            <a:stretch/>
          </p:blipFill>
          <p:spPr>
            <a:xfrm>
              <a:off x="7414366" y="4271277"/>
              <a:ext cx="413308" cy="413308"/>
            </a:xfrm>
            <a:prstGeom prst="rect">
              <a:avLst/>
            </a:prstGeom>
            <a:noFill/>
            <a:ln>
              <a:noFill/>
            </a:ln>
          </p:spPr>
        </p:pic>
        <p:sp>
          <p:nvSpPr>
            <p:cNvPr id="167" name="Google Shape;167;g24bb92f6f1e_1_0"/>
            <p:cNvSpPr txBox="1"/>
            <p:nvPr/>
          </p:nvSpPr>
          <p:spPr>
            <a:xfrm>
              <a:off x="6877939" y="4684585"/>
              <a:ext cx="1551600" cy="348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Support</a:t>
              </a:r>
              <a:endParaRPr sz="1100" b="0" i="0" u="none" strike="noStrike" cap="none">
                <a:solidFill>
                  <a:srgbClr val="000000"/>
                </a:solidFill>
                <a:latin typeface="Arial"/>
                <a:ea typeface="Arial"/>
                <a:cs typeface="Arial"/>
                <a:sym typeface="Arial"/>
              </a:endParaRPr>
            </a:p>
          </p:txBody>
        </p:sp>
      </p:grpSp>
      <p:sp>
        <p:nvSpPr>
          <p:cNvPr id="168" name="Google Shape;168;g24bb92f6f1e_1_0"/>
          <p:cNvSpPr/>
          <p:nvPr/>
        </p:nvSpPr>
        <p:spPr>
          <a:xfrm>
            <a:off x="1665014" y="1095278"/>
            <a:ext cx="5814000" cy="3014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Calibri"/>
              <a:ea typeface="Calibri"/>
              <a:cs typeface="Calibri"/>
              <a:sym typeface="Calibri"/>
            </a:endParaRPr>
          </a:p>
        </p:txBody>
      </p:sp>
      <p:sp>
        <p:nvSpPr>
          <p:cNvPr id="169" name="Google Shape;169;g24bb92f6f1e_1_0"/>
          <p:cNvSpPr/>
          <p:nvPr/>
        </p:nvSpPr>
        <p:spPr>
          <a:xfrm>
            <a:off x="6678900" y="1329925"/>
            <a:ext cx="2465100" cy="154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500"/>
              <a:buFont typeface="Arial"/>
              <a:buNone/>
            </a:pPr>
            <a:r>
              <a:rPr lang="en" sz="1500">
                <a:solidFill>
                  <a:schemeClr val="lt1"/>
                </a:solidFill>
                <a:latin typeface="Calibri"/>
                <a:ea typeface="Calibri"/>
                <a:cs typeface="Calibri"/>
                <a:sym typeface="Calibri"/>
              </a:rPr>
              <a:t>”Hire” an NBIS bioinformatician, </a:t>
            </a:r>
            <a:br>
              <a:rPr lang="en" sz="1500">
                <a:solidFill>
                  <a:schemeClr val="lt1"/>
                </a:solidFill>
                <a:latin typeface="Calibri"/>
                <a:ea typeface="Calibri"/>
                <a:cs typeface="Calibri"/>
                <a:sym typeface="Calibri"/>
              </a:rPr>
            </a:br>
            <a:r>
              <a:rPr lang="en" sz="1500">
                <a:solidFill>
                  <a:schemeClr val="lt1"/>
                </a:solidFill>
                <a:latin typeface="Calibri"/>
                <a:ea typeface="Calibri"/>
                <a:cs typeface="Calibri"/>
                <a:sym typeface="Calibri"/>
              </a:rPr>
              <a:t>utilize and pay for e.g. 50% of one NBIS FTE</a:t>
            </a:r>
            <a:endParaRPr sz="15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100">
              <a:solidFill>
                <a:schemeClr val="lt1"/>
              </a:solidFill>
              <a:latin typeface="Calibri"/>
              <a:ea typeface="Calibri"/>
              <a:cs typeface="Calibri"/>
              <a:sym typeface="Calibri"/>
            </a:endParaRPr>
          </a:p>
        </p:txBody>
      </p:sp>
      <p:sp>
        <p:nvSpPr>
          <p:cNvPr id="170" name="Google Shape;170;g24bb92f6f1e_1_0"/>
          <p:cNvSpPr txBox="1"/>
          <p:nvPr/>
        </p:nvSpPr>
        <p:spPr>
          <a:xfrm>
            <a:off x="1792875" y="1200150"/>
            <a:ext cx="5514900" cy="2909400"/>
          </a:xfrm>
          <a:prstGeom prst="rect">
            <a:avLst/>
          </a:prstGeom>
          <a:noFill/>
          <a:ln>
            <a:noFill/>
          </a:ln>
        </p:spPr>
        <p:txBody>
          <a:bodyPr spcFirstLastPara="1" wrap="square" lIns="68575" tIns="34275" rIns="68575" bIns="34275" anchor="t" anchorCtr="0">
            <a:normAutofit/>
          </a:bodyPr>
          <a:lstStyle/>
          <a:p>
            <a:pPr marL="0" marR="0" lvl="0" indent="0" algn="l" rtl="0">
              <a:lnSpc>
                <a:spcPct val="90000"/>
              </a:lnSpc>
              <a:spcBef>
                <a:spcPts val="0"/>
              </a:spcBef>
              <a:spcAft>
                <a:spcPts val="0"/>
              </a:spcAft>
              <a:buClr>
                <a:srgbClr val="171616"/>
              </a:buClr>
              <a:buSzPts val="1400"/>
              <a:buFont typeface="Arial"/>
              <a:buNone/>
            </a:pPr>
            <a:r>
              <a:rPr lang="en" sz="1400" b="1" i="0" u="none" strike="noStrike" cap="none">
                <a:solidFill>
                  <a:schemeClr val="lt1"/>
                </a:solidFill>
                <a:latin typeface="Calibri"/>
                <a:ea typeface="Calibri"/>
                <a:cs typeface="Calibri"/>
                <a:sym typeface="Calibri"/>
              </a:rPr>
              <a:t>For projects with large bioinformatic component</a:t>
            </a:r>
            <a:endParaRPr sz="1400" b="1" i="0" u="none" strike="noStrike" cap="none">
              <a:solidFill>
                <a:schemeClr val="lt1"/>
              </a:solidFill>
              <a:latin typeface="Calibri"/>
              <a:ea typeface="Calibri"/>
              <a:cs typeface="Calibri"/>
              <a:sym typeface="Calibri"/>
            </a:endParaRPr>
          </a:p>
          <a:p>
            <a:pPr marL="254000" marR="0" lvl="0" indent="-254000" algn="l" rtl="0">
              <a:lnSpc>
                <a:spcPct val="90000"/>
              </a:lnSpc>
              <a:spcBef>
                <a:spcPts val="800"/>
              </a:spcBef>
              <a:spcAft>
                <a:spcPts val="0"/>
              </a:spcAft>
              <a:buClr>
                <a:schemeClr val="lt1"/>
              </a:buClr>
              <a:buSzPts val="1400"/>
              <a:buFont typeface="Calibri"/>
              <a:buChar char="•"/>
            </a:pPr>
            <a:r>
              <a:rPr lang="en" sz="1400" i="0" u="none" strike="noStrike" cap="none">
                <a:solidFill>
                  <a:schemeClr val="lt1"/>
                </a:solidFill>
                <a:latin typeface="Calibri"/>
                <a:ea typeface="Calibri"/>
                <a:cs typeface="Calibri"/>
                <a:sym typeface="Calibri"/>
              </a:rPr>
              <a:t>Requiring NBIS support staff of at least 12 person months</a:t>
            </a:r>
            <a:endParaRPr sz="1100" i="0" u="none" strike="noStrike" cap="none">
              <a:solidFill>
                <a:schemeClr val="lt1"/>
              </a:solidFill>
              <a:latin typeface="Calibri"/>
              <a:ea typeface="Calibri"/>
              <a:cs typeface="Calibri"/>
              <a:sym typeface="Calibri"/>
            </a:endParaRPr>
          </a:p>
          <a:p>
            <a:pPr marL="254000" marR="0" lvl="0" indent="-254000" algn="l" rtl="0">
              <a:lnSpc>
                <a:spcPct val="90000"/>
              </a:lnSpc>
              <a:spcBef>
                <a:spcPts val="800"/>
              </a:spcBef>
              <a:spcAft>
                <a:spcPts val="0"/>
              </a:spcAft>
              <a:buClr>
                <a:schemeClr val="lt1"/>
              </a:buClr>
              <a:buSzPts val="1400"/>
              <a:buFont typeface="Calibri"/>
              <a:buChar char="•"/>
            </a:pPr>
            <a:r>
              <a:rPr lang="en" sz="1400" i="0" u="none" strike="noStrike" cap="none">
                <a:solidFill>
                  <a:schemeClr val="lt1"/>
                </a:solidFill>
                <a:latin typeface="Calibri"/>
                <a:ea typeface="Calibri"/>
                <a:cs typeface="Calibri"/>
                <a:sym typeface="Calibri"/>
              </a:rPr>
              <a:t>Running over 2-5 years calendar time</a:t>
            </a:r>
            <a:br>
              <a:rPr lang="en" sz="1400" i="0" u="none" strike="noStrike" cap="none">
                <a:solidFill>
                  <a:schemeClr val="lt1"/>
                </a:solidFill>
                <a:latin typeface="Calibri"/>
                <a:ea typeface="Calibri"/>
                <a:cs typeface="Calibri"/>
                <a:sym typeface="Calibri"/>
              </a:rPr>
            </a:br>
            <a:endParaRPr sz="1400" i="0" u="none" strike="noStrike" cap="none">
              <a:solidFill>
                <a:schemeClr val="lt1"/>
              </a:solidFill>
              <a:latin typeface="Calibri"/>
              <a:ea typeface="Calibri"/>
              <a:cs typeface="Calibri"/>
              <a:sym typeface="Calibri"/>
            </a:endParaRPr>
          </a:p>
          <a:p>
            <a:pPr marL="0" marR="0" lvl="0" indent="0" algn="l" rtl="0">
              <a:lnSpc>
                <a:spcPct val="90000"/>
              </a:lnSpc>
              <a:spcBef>
                <a:spcPts val="800"/>
              </a:spcBef>
              <a:spcAft>
                <a:spcPts val="0"/>
              </a:spcAft>
              <a:buClr>
                <a:srgbClr val="171616"/>
              </a:buClr>
              <a:buSzPts val="1400"/>
              <a:buFont typeface="Arial"/>
              <a:buNone/>
            </a:pPr>
            <a:r>
              <a:rPr lang="en" sz="1400" b="1" i="0" u="none" strike="noStrike" cap="none">
                <a:solidFill>
                  <a:schemeClr val="lt1"/>
                </a:solidFill>
                <a:latin typeface="Calibri"/>
                <a:ea typeface="Calibri"/>
                <a:cs typeface="Calibri"/>
                <a:sym typeface="Calibri"/>
              </a:rPr>
              <a:t>Full cost model</a:t>
            </a:r>
            <a:endParaRPr sz="1100" b="1" i="0" u="none" strike="noStrike" cap="none">
              <a:solidFill>
                <a:schemeClr val="lt1"/>
              </a:solidFill>
              <a:latin typeface="Calibri"/>
              <a:ea typeface="Calibri"/>
              <a:cs typeface="Calibri"/>
              <a:sym typeface="Calibri"/>
            </a:endParaRPr>
          </a:p>
          <a:p>
            <a:pPr marL="254000" marR="0" lvl="0" indent="-254000" algn="l" rtl="0">
              <a:lnSpc>
                <a:spcPct val="90000"/>
              </a:lnSpc>
              <a:spcBef>
                <a:spcPts val="800"/>
              </a:spcBef>
              <a:spcAft>
                <a:spcPts val="0"/>
              </a:spcAft>
              <a:buClr>
                <a:schemeClr val="lt1"/>
              </a:buClr>
              <a:buSzPts val="1400"/>
              <a:buFont typeface="Calibri"/>
              <a:buChar char="•"/>
            </a:pPr>
            <a:r>
              <a:rPr lang="en" sz="1400" i="0" u="none" strike="noStrike" cap="none">
                <a:solidFill>
                  <a:schemeClr val="lt1"/>
                </a:solidFill>
                <a:latin typeface="Calibri"/>
                <a:ea typeface="Calibri"/>
                <a:cs typeface="Calibri"/>
                <a:sym typeface="Calibri"/>
              </a:rPr>
              <a:t>NBIS will apply a standardised salary level and indirect cost model</a:t>
            </a:r>
            <a:br>
              <a:rPr lang="en" sz="1400" i="0" u="none" strike="noStrike" cap="none">
                <a:solidFill>
                  <a:schemeClr val="lt1"/>
                </a:solidFill>
                <a:latin typeface="Calibri"/>
                <a:ea typeface="Calibri"/>
                <a:cs typeface="Calibri"/>
                <a:sym typeface="Calibri"/>
              </a:rPr>
            </a:br>
            <a:r>
              <a:rPr lang="en" sz="1400" i="0" u="none" strike="noStrike" cap="none">
                <a:solidFill>
                  <a:schemeClr val="lt1"/>
                </a:solidFill>
                <a:latin typeface="Calibri"/>
                <a:ea typeface="Calibri"/>
                <a:cs typeface="Calibri"/>
                <a:sym typeface="Calibri"/>
              </a:rPr>
              <a:t>for the NBIS staff</a:t>
            </a:r>
            <a:endParaRPr sz="1400" i="0" u="none" strike="noStrike" cap="none">
              <a:solidFill>
                <a:schemeClr val="lt1"/>
              </a:solidFill>
              <a:latin typeface="Calibri"/>
              <a:ea typeface="Calibri"/>
              <a:cs typeface="Calibri"/>
              <a:sym typeface="Calibri"/>
            </a:endParaRPr>
          </a:p>
          <a:p>
            <a:pPr marL="0" marR="0" lvl="0" indent="0" algn="l" rtl="0">
              <a:lnSpc>
                <a:spcPct val="90000"/>
              </a:lnSpc>
              <a:spcBef>
                <a:spcPts val="800"/>
              </a:spcBef>
              <a:spcAft>
                <a:spcPts val="0"/>
              </a:spcAft>
              <a:buNone/>
            </a:pPr>
            <a:endParaRPr>
              <a:solidFill>
                <a:schemeClr val="lt1"/>
              </a:solidFill>
              <a:latin typeface="Calibri"/>
              <a:ea typeface="Calibri"/>
              <a:cs typeface="Calibri"/>
              <a:sym typeface="Calibri"/>
            </a:endParaRPr>
          </a:p>
          <a:p>
            <a:pPr marL="0" marR="0" lvl="0" indent="0" algn="l" rtl="0">
              <a:lnSpc>
                <a:spcPct val="90000"/>
              </a:lnSpc>
              <a:spcBef>
                <a:spcPts val="800"/>
              </a:spcBef>
              <a:spcAft>
                <a:spcPts val="0"/>
              </a:spcAft>
              <a:buClr>
                <a:srgbClr val="171616"/>
              </a:buClr>
              <a:buSzPts val="1400"/>
              <a:buFont typeface="Arial"/>
              <a:buNone/>
            </a:pPr>
            <a:r>
              <a:rPr lang="en" sz="1400" b="1" i="0" u="none" strike="noStrike" cap="none">
                <a:solidFill>
                  <a:schemeClr val="lt1"/>
                </a:solidFill>
                <a:latin typeface="Calibri"/>
                <a:ea typeface="Calibri"/>
                <a:cs typeface="Calibri"/>
                <a:sym typeface="Calibri"/>
              </a:rPr>
              <a:t>Application</a:t>
            </a:r>
            <a:endParaRPr sz="1100" b="1" i="0" u="none" strike="noStrike" cap="none">
              <a:solidFill>
                <a:schemeClr val="lt1"/>
              </a:solidFill>
              <a:latin typeface="Calibri"/>
              <a:ea typeface="Calibri"/>
              <a:cs typeface="Calibri"/>
              <a:sym typeface="Calibri"/>
            </a:endParaRPr>
          </a:p>
          <a:p>
            <a:pPr marL="254000" marR="0" lvl="0" indent="-254000" algn="l" rtl="0">
              <a:lnSpc>
                <a:spcPct val="90000"/>
              </a:lnSpc>
              <a:spcBef>
                <a:spcPts val="800"/>
              </a:spcBef>
              <a:spcAft>
                <a:spcPts val="0"/>
              </a:spcAft>
              <a:buClr>
                <a:schemeClr val="lt1"/>
              </a:buClr>
              <a:buSzPts val="1400"/>
              <a:buFont typeface="Calibri"/>
              <a:buChar char="•"/>
            </a:pPr>
            <a:r>
              <a:rPr lang="en" sz="1400" i="0" u="none" strike="noStrike" cap="none">
                <a:solidFill>
                  <a:schemeClr val="lt1"/>
                </a:solidFill>
                <a:latin typeface="Calibri"/>
                <a:ea typeface="Calibri"/>
                <a:cs typeface="Calibri"/>
                <a:sym typeface="Calibri"/>
              </a:rPr>
              <a:t>Applications are handled continuously; nbis.se/support</a:t>
            </a:r>
            <a:endParaRPr sz="1500" b="0" i="0" u="none" strike="noStrike" cap="none">
              <a:solidFill>
                <a:srgbClr val="171616"/>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ciLifeLab PPT_light">
  <a:themeElements>
    <a:clrScheme name="Custom 1">
      <a:dk1>
        <a:srgbClr val="000000"/>
      </a:dk1>
      <a:lt1>
        <a:srgbClr val="FFFFFF"/>
      </a:lt1>
      <a:dk2>
        <a:srgbClr val="44546A"/>
      </a:dk2>
      <a:lt2>
        <a:srgbClr val="E7E6E6"/>
      </a:lt2>
      <a:accent1>
        <a:srgbClr val="A7C947"/>
      </a:accent1>
      <a:accent2>
        <a:srgbClr val="045C64"/>
      </a:accent2>
      <a:accent3>
        <a:srgbClr val="4C979F"/>
      </a:accent3>
      <a:accent4>
        <a:srgbClr val="491F53"/>
      </a:accent4>
      <a:accent5>
        <a:srgbClr val="E5E5E5"/>
      </a:accent5>
      <a:accent6>
        <a:srgbClr val="A6A6A6"/>
      </a:accent6>
      <a:hlink>
        <a:srgbClr val="045B63"/>
      </a:hlink>
      <a:folHlink>
        <a:srgbClr val="045C6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1579</Words>
  <Application>Microsoft Macintosh PowerPoint</Application>
  <PresentationFormat>On-screen Show (16:9)</PresentationFormat>
  <Paragraphs>244</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Calibri</vt:lpstr>
      <vt:lpstr>Lato</vt:lpstr>
      <vt:lpstr>Roboto</vt:lpstr>
      <vt:lpstr>Arial</vt:lpstr>
      <vt:lpstr>SciLifeLab PPT_light</vt:lpstr>
      <vt:lpstr>National Bioinformatics Infrastructure Sweden</vt:lpstr>
      <vt:lpstr>The SciLifeLab bioinformatics platform</vt:lpstr>
      <vt:lpstr>Core activities</vt:lpstr>
      <vt:lpstr>Support project stages</vt:lpstr>
      <vt:lpstr>Bioinformatics support options</vt:lpstr>
      <vt:lpstr>Drop-in support</vt:lpstr>
      <vt:lpstr>Fee-for-service</vt:lpstr>
      <vt:lpstr>Peer review – Long-term support</vt:lpstr>
      <vt:lpstr>Partner projects</vt:lpstr>
      <vt:lpstr>Applying for support</vt:lpstr>
      <vt:lpstr>Infrastructure</vt:lpstr>
      <vt:lpstr>Data management support</vt:lpstr>
      <vt:lpstr>Training</vt:lpstr>
      <vt:lpstr>Training</vt:lpstr>
      <vt:lpstr>Bioinformatics advisory program</vt:lpstr>
      <vt:lpstr>Elixir</vt:lpstr>
      <vt:lpstr>Welcome to contact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Bioinformatics Infrastructure Sweden</dc:title>
  <cp:lastModifiedBy>Malin Larsson</cp:lastModifiedBy>
  <cp:revision>3</cp:revision>
  <dcterms:modified xsi:type="dcterms:W3CDTF">2024-03-22T10:13:55Z</dcterms:modified>
</cp:coreProperties>
</file>